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317" r:id="rId2"/>
    <p:sldId id="264" r:id="rId3"/>
    <p:sldId id="381" r:id="rId4"/>
    <p:sldId id="322" r:id="rId5"/>
    <p:sldId id="331" r:id="rId6"/>
    <p:sldId id="329" r:id="rId7"/>
    <p:sldId id="334" r:id="rId8"/>
    <p:sldId id="333" r:id="rId9"/>
    <p:sldId id="259" r:id="rId10"/>
    <p:sldId id="336" r:id="rId11"/>
    <p:sldId id="350" r:id="rId12"/>
    <p:sldId id="347" r:id="rId13"/>
    <p:sldId id="348" r:id="rId14"/>
    <p:sldId id="342" r:id="rId15"/>
    <p:sldId id="351" r:id="rId16"/>
    <p:sldId id="352" r:id="rId17"/>
    <p:sldId id="358" r:id="rId18"/>
    <p:sldId id="360" r:id="rId19"/>
    <p:sldId id="362" r:id="rId20"/>
    <p:sldId id="343" r:id="rId21"/>
    <p:sldId id="363" r:id="rId22"/>
    <p:sldId id="354" r:id="rId23"/>
    <p:sldId id="366" r:id="rId24"/>
    <p:sldId id="367" r:id="rId25"/>
    <p:sldId id="344" r:id="rId26"/>
    <p:sldId id="370" r:id="rId27"/>
    <p:sldId id="387" r:id="rId28"/>
    <p:sldId id="389" r:id="rId29"/>
    <p:sldId id="376" r:id="rId30"/>
    <p:sldId id="341" r:id="rId31"/>
    <p:sldId id="378" r:id="rId32"/>
    <p:sldId id="380" r:id="rId33"/>
  </p:sldIdLst>
  <p:sldSz cx="9144000" cy="5143500" type="screen16x9"/>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8">
          <p15:clr>
            <a:srgbClr val="A4A3A4"/>
          </p15:clr>
        </p15:guide>
      </p15:sldGuideLst>
    </p:ext>
    <p:ext uri="{2D200454-40CA-4A62-9FC3-DE9A4176ACB9}">
      <p15:notesGuideLst xmlns:p15="http://schemas.microsoft.com/office/powerpoint/2012/main">
        <p15:guide id="1" orient="horz" pos="3127">
          <p15:clr>
            <a:srgbClr val="A4A3A4"/>
          </p15:clr>
        </p15:guide>
        <p15:guide id="2" pos="214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00"/>
    <a:srgbClr val="3992DB"/>
    <a:srgbClr val="005DA2"/>
    <a:srgbClr val="0F1836"/>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5" autoAdjust="0"/>
    <p:restoredTop sz="62767" autoAdjust="0"/>
  </p:normalViewPr>
  <p:slideViewPr>
    <p:cSldViewPr>
      <p:cViewPr varScale="1">
        <p:scale>
          <a:sx n="88" d="100"/>
          <a:sy n="88" d="100"/>
        </p:scale>
        <p:origin x="798" y="78"/>
      </p:cViewPr>
      <p:guideLst>
        <p:guide orient="horz" pos="1620"/>
        <p:guide pos="288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3127"/>
        <p:guide pos="214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2018/6/17</a:t>
            </a:fld>
            <a:endParaRPr lang="zh-CN" altLang="en-US"/>
          </a:p>
        </p:txBody>
      </p:sp>
      <p:sp>
        <p:nvSpPr>
          <p:cNvPr id="4" name="页脚占位符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2018/6/17</a:t>
            </a:fld>
            <a:endParaRPr lang="zh-CN" altLang="en-US"/>
          </a:p>
        </p:txBody>
      </p:sp>
      <p:sp>
        <p:nvSpPr>
          <p:cNvPr id="4" name="幻灯片图像占位符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안녕하십니까</a:t>
            </a:r>
            <a:r>
              <a:rPr lang="en-US" sz="1200" kern="1200" dirty="0">
                <a:solidFill>
                  <a:schemeClr val="tx1"/>
                </a:solidFill>
                <a:effectLst/>
                <a:latin typeface="+mn-lt"/>
                <a:ea typeface="+mn-ea"/>
                <a:cs typeface="+mn-cs"/>
              </a:rPr>
              <a:t>, </a:t>
            </a:r>
          </a:p>
          <a:p>
            <a:pPr latinLnBrk="1"/>
            <a:r>
              <a:rPr lang="ko-KR" altLang="en-US" sz="1200" kern="1200" dirty="0">
                <a:solidFill>
                  <a:schemeClr val="tx1"/>
                </a:solidFill>
                <a:effectLst/>
                <a:latin typeface="+mn-lt"/>
                <a:ea typeface="+mn-ea"/>
                <a:cs typeface="+mn-cs"/>
              </a:rPr>
              <a:t>저는 게임 공학과 학생 단효운 입니다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반갑 습니다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제가 가상현실 과 증강 현실에 대해서 관심이 많 았으며 </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교수님 지도를 받아서 많이 배우고 이기술들을 교육에서 어떻게 잘 적용 할 수 있는지 에대해</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연구를 하고 논문 주제로 선택 하였 습니다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부족 하지만 발표를 들어 주셨서 감사 합니다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이제 발표 시작 하겠 습니다</a:t>
            </a:r>
            <a:r>
              <a:rPr lang="en-US" sz="1200" kern="1200" dirty="0">
                <a:solidFill>
                  <a:schemeClr val="tx1"/>
                </a:solidFill>
                <a:effectLst/>
                <a:latin typeface="+mn-lt"/>
                <a:ea typeface="+mn-ea"/>
                <a:cs typeface="+mn-cs"/>
              </a:rPr>
              <a:t>.</a:t>
            </a:r>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이어서 개발 한 포로그램을 각각 설명 하겠습니다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먼 저 </a:t>
            </a:r>
            <a:r>
              <a:rPr lang="en-US" sz="1200" kern="1200" dirty="0">
                <a:solidFill>
                  <a:schemeClr val="tx1"/>
                </a:solidFill>
                <a:effectLst/>
                <a:latin typeface="+mn-lt"/>
                <a:ea typeface="+mn-ea"/>
                <a:cs typeface="+mn-cs"/>
              </a:rPr>
              <a:t>VR</a:t>
            </a:r>
            <a:r>
              <a:rPr lang="ko-KR" altLang="en-US" sz="1200" kern="1200" dirty="0">
                <a:solidFill>
                  <a:schemeClr val="tx1"/>
                </a:solidFill>
                <a:effectLst/>
                <a:latin typeface="+mn-lt"/>
                <a:ea typeface="+mn-ea"/>
                <a:cs typeface="+mn-cs"/>
              </a:rPr>
              <a:t>아트 전시관 입니다</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구글 카드보드 과</a:t>
            </a:r>
            <a:r>
              <a:rPr lang="en-US" sz="1200" kern="1200" dirty="0">
                <a:solidFill>
                  <a:schemeClr val="tx1"/>
                </a:solidFill>
                <a:effectLst/>
                <a:latin typeface="+mn-lt"/>
                <a:ea typeface="+mn-ea"/>
                <a:cs typeface="+mn-cs"/>
              </a:rPr>
              <a:t> Android Phone</a:t>
            </a:r>
            <a:r>
              <a:rPr lang="ko-KR" altLang="en-US" sz="1200" kern="1200" dirty="0">
                <a:solidFill>
                  <a:schemeClr val="tx1"/>
                </a:solidFill>
                <a:effectLst/>
                <a:latin typeface="+mn-lt"/>
                <a:ea typeface="+mn-ea"/>
                <a:cs typeface="+mn-cs"/>
              </a:rPr>
              <a:t>를 이용 하여 예술 제품 콘텐츠를 가상 환경에서 보는 것입니다</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ko-KR" altLang="en-US" sz="1200" kern="1200" dirty="0">
                <a:solidFill>
                  <a:schemeClr val="tx1"/>
                </a:solidFill>
                <a:effectLst/>
                <a:latin typeface="+mn-lt"/>
                <a:ea typeface="+mn-ea"/>
                <a:cs typeface="+mn-cs"/>
              </a:rPr>
              <a:t>사용자의 시선 방향으로 움직이게 하여 쉽게 가상 전시한 콘텐츠를 볼 수 있게 하였 습니다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장애물이나  예술 제품과 거리가 가까워지면 정지 하고 시선이 바뀌면서 지정한 속도로 자유롭게 이동 합니다</a:t>
            </a:r>
            <a:r>
              <a:rPr lang="en-US"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이 두 그림은 </a:t>
            </a:r>
            <a:r>
              <a:rPr lang="en-US" sz="1200" kern="1200" dirty="0">
                <a:solidFill>
                  <a:schemeClr val="tx1"/>
                </a:solidFill>
                <a:effectLst/>
                <a:latin typeface="+mn-lt"/>
                <a:ea typeface="+mn-ea"/>
                <a:cs typeface="+mn-cs"/>
              </a:rPr>
              <a:t>VR</a:t>
            </a:r>
            <a:r>
              <a:rPr lang="ko-KR" altLang="en-US" sz="1200" kern="1200" dirty="0">
                <a:solidFill>
                  <a:schemeClr val="tx1"/>
                </a:solidFill>
                <a:effectLst/>
                <a:latin typeface="+mn-lt"/>
                <a:ea typeface="+mn-ea"/>
                <a:cs typeface="+mn-cs"/>
              </a:rPr>
              <a:t>아트 전시관 실행 하는 화면 입니다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완 쪽은 전시관의 모양이고 오론 쪽을 구글 카드보드 과 스마트 폰을 써서 보는 화면 입니다</a:t>
            </a:r>
            <a:r>
              <a:rPr lang="en-US"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이 </a:t>
            </a:r>
            <a:r>
              <a:rPr lang="ko-KR" altLang="en-US" dirty="0"/>
              <a:t>챕터에서 </a:t>
            </a:r>
            <a:r>
              <a:rPr lang="zh-CN" altLang="en-US" dirty="0"/>
              <a:t>가상현실의 체험감과 물입감에 </a:t>
            </a:r>
            <a:r>
              <a:rPr lang="ko-KR" altLang="en-US" sz="1200" kern="1200" dirty="0">
                <a:solidFill>
                  <a:schemeClr val="tx1"/>
                </a:solidFill>
                <a:effectLst/>
                <a:latin typeface="+mn-lt"/>
                <a:ea typeface="+mn-ea"/>
                <a:cs typeface="+mn-cs"/>
              </a:rPr>
              <a:t>영향</a:t>
            </a:r>
            <a:r>
              <a:rPr lang="zh-CN" altLang="en-US" dirty="0"/>
              <a:t>요소를 분석 </a:t>
            </a:r>
            <a:r>
              <a:rPr lang="ko-KR" altLang="en-US" dirty="0"/>
              <a:t>하여</a:t>
            </a:r>
            <a:r>
              <a:rPr lang="zh-CN" altLang="en-US" dirty="0"/>
              <a:t> 개선 법을 제시 했습니다</a:t>
            </a:r>
            <a:r>
              <a:rPr lang="en-US" altLang="zh-CN" dirty="0"/>
              <a:t>.</a:t>
            </a:r>
            <a:endParaRPr lang="zh-CN" altLang="en-US" dirty="0"/>
          </a:p>
          <a:p>
            <a:endParaRPr lang="zh-CN" altLang="en-US" dirty="0"/>
          </a:p>
          <a:p>
            <a:r>
              <a:rPr lang="ko-KR" altLang="en-US" sz="1200" kern="1200" dirty="0">
                <a:solidFill>
                  <a:schemeClr val="tx1"/>
                </a:solidFill>
                <a:effectLst/>
                <a:latin typeface="+mn-lt"/>
                <a:ea typeface="+mn-ea"/>
                <a:cs typeface="+mn-cs"/>
              </a:rPr>
              <a:t>이 프로그램을 통해서 </a:t>
            </a:r>
            <a:r>
              <a:rPr lang="zh-CN" altLang="en-US" dirty="0"/>
              <a:t>사용자 시간과 공간 제함이 없이 예술 제품을 관상 할 수 있습니다</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ko-KR" sz="1200" b="0" i="0" kern="1200" dirty="0">
                <a:solidFill>
                  <a:schemeClr val="tx1"/>
                </a:solidFill>
                <a:effectLst/>
                <a:latin typeface="+mn-lt"/>
                <a:ea typeface="+mn-ea"/>
                <a:cs typeface="+mn-cs"/>
              </a:rPr>
              <a:t>4</a:t>
            </a:r>
            <a:r>
              <a:rPr lang="ko-KR" altLang="en-US" sz="1200" b="0" i="0" kern="1200" dirty="0">
                <a:solidFill>
                  <a:schemeClr val="tx1"/>
                </a:solidFill>
                <a:effectLst/>
                <a:latin typeface="+mn-lt"/>
                <a:ea typeface="+mn-ea"/>
                <a:cs typeface="+mn-cs"/>
              </a:rPr>
              <a:t>장은 </a:t>
            </a:r>
            <a:r>
              <a:rPr lang="en-US" altLang="ko-KR" sz="1200" b="0" i="0" kern="1200" dirty="0">
                <a:solidFill>
                  <a:schemeClr val="tx1"/>
                </a:solidFill>
                <a:effectLst/>
                <a:latin typeface="+mn-lt"/>
                <a:ea typeface="+mn-ea"/>
                <a:cs typeface="+mn-cs"/>
              </a:rPr>
              <a:t>AR 3D</a:t>
            </a:r>
            <a:r>
              <a:rPr lang="ko-KR" altLang="en-US" sz="1200" b="0" i="0" kern="1200" dirty="0">
                <a:solidFill>
                  <a:schemeClr val="tx1"/>
                </a:solidFill>
                <a:effectLst/>
                <a:latin typeface="+mn-lt"/>
                <a:ea typeface="+mn-ea"/>
                <a:cs typeface="+mn-cs"/>
              </a:rPr>
              <a:t>착색 게임 입니다 </a:t>
            </a:r>
            <a:endParaRPr lang="en-US" altLang="ko-KR"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AR 3D</a:t>
            </a:r>
            <a:r>
              <a:rPr lang="ko-KR" altLang="en-US" sz="1200" kern="1200" dirty="0">
                <a:solidFill>
                  <a:schemeClr val="tx1"/>
                </a:solidFill>
                <a:effectLst/>
                <a:latin typeface="+mn-lt"/>
                <a:ea typeface="+mn-ea"/>
                <a:cs typeface="+mn-cs"/>
              </a:rPr>
              <a:t>착색 방식이 두 자기 있습니다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실시간 렌드링 하고 지시를 받아서 렌드링 하는 것도 있습니다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이 프로그램의 실현 절차가 이 그림과 같이 다자인 했다</a:t>
            </a:r>
            <a:r>
              <a:rPr lang="en-US"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이 프로그램의 실현 절차가 이 그림과 같이 다자인 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주로</a:t>
            </a:r>
            <a:r>
              <a:rPr lang="en-US" sz="1200" kern="1200" dirty="0">
                <a:solidFill>
                  <a:schemeClr val="tx1"/>
                </a:solidFill>
                <a:effectLst/>
                <a:latin typeface="+mn-lt"/>
                <a:ea typeface="+mn-ea"/>
                <a:cs typeface="+mn-cs"/>
              </a:rPr>
              <a:t> 3</a:t>
            </a:r>
            <a:r>
              <a:rPr lang="ko-KR" altLang="en-US" sz="1200" kern="1200" dirty="0">
                <a:solidFill>
                  <a:schemeClr val="tx1"/>
                </a:solidFill>
                <a:effectLst/>
                <a:latin typeface="+mn-lt"/>
                <a:ea typeface="+mn-ea"/>
                <a:cs typeface="+mn-cs"/>
              </a:rPr>
              <a:t>단계로 나누 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그림과 모델을 만드하여 </a:t>
            </a:r>
            <a:r>
              <a:rPr lang="en-US" sz="1200" kern="1200" dirty="0">
                <a:solidFill>
                  <a:schemeClr val="tx1"/>
                </a:solidFill>
                <a:effectLst/>
                <a:latin typeface="+mn-lt"/>
                <a:ea typeface="+mn-ea"/>
                <a:cs typeface="+mn-cs"/>
              </a:rPr>
              <a:t>UV mapping</a:t>
            </a:r>
            <a:r>
              <a:rPr lang="ko-KR" altLang="en-US" sz="1200" kern="1200" dirty="0">
                <a:solidFill>
                  <a:schemeClr val="tx1"/>
                </a:solidFill>
                <a:effectLst/>
                <a:latin typeface="+mn-lt"/>
                <a:ea typeface="+mn-ea"/>
                <a:cs typeface="+mn-cs"/>
              </a:rPr>
              <a:t>매핑하는 단계</a:t>
            </a:r>
            <a:r>
              <a:rPr lang="en-US" sz="1200" kern="1200" dirty="0">
                <a:solidFill>
                  <a:schemeClr val="tx1"/>
                </a:solidFill>
                <a:effectLst/>
                <a:latin typeface="+mn-lt"/>
                <a:ea typeface="+mn-ea"/>
                <a:cs typeface="+mn-cs"/>
              </a:rPr>
              <a:t> , Vuforia </a:t>
            </a:r>
            <a:r>
              <a:rPr lang="ko-KR" altLang="en-US" sz="1200" kern="1200" dirty="0">
                <a:solidFill>
                  <a:schemeClr val="tx1"/>
                </a:solidFill>
                <a:effectLst/>
                <a:latin typeface="+mn-lt"/>
                <a:ea typeface="+mn-ea"/>
                <a:cs typeface="+mn-cs"/>
              </a:rPr>
              <a:t>사이트 에서 식별그림을 업로드</a:t>
            </a:r>
            <a:r>
              <a:rPr lang="en-US" altLang="ko-KR"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하고 유니티에 도입한다</a:t>
            </a:r>
            <a:r>
              <a:rPr lang="en-US" altLang="ko-KR"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 유니티에서 스크린 화면을 캡처 하여 좌표 전환 하고 계산한 다음에 모델에서 봍이는 단계</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그리고 모발일에 실행 하는 단계 있습니다</a:t>
            </a:r>
            <a:r>
              <a:rPr lang="en-US"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이 두 그림은 지구의모델의 지구 부분 하고 지구의 프레임 각각</a:t>
            </a:r>
            <a:r>
              <a:rPr lang="en-US" sz="1200" kern="1200" dirty="0">
                <a:solidFill>
                  <a:schemeClr val="tx1"/>
                </a:solidFill>
                <a:effectLst/>
                <a:latin typeface="+mn-lt"/>
                <a:ea typeface="+mn-ea"/>
                <a:cs typeface="+mn-cs"/>
              </a:rPr>
              <a:t>UV </a:t>
            </a:r>
            <a:r>
              <a:rPr lang="ko-KR" altLang="en-US" sz="1200" kern="1200" dirty="0">
                <a:solidFill>
                  <a:schemeClr val="tx1"/>
                </a:solidFill>
                <a:effectLst/>
                <a:latin typeface="+mn-lt"/>
                <a:ea typeface="+mn-ea"/>
                <a:cs typeface="+mn-cs"/>
              </a:rPr>
              <a:t>매핑 과정 입니다</a:t>
            </a:r>
            <a:r>
              <a:rPr lang="en-US"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이 그림들은 </a:t>
            </a:r>
            <a:r>
              <a:rPr lang="en-US" sz="1200" kern="1200" dirty="0">
                <a:solidFill>
                  <a:schemeClr val="tx1"/>
                </a:solidFill>
                <a:effectLst/>
                <a:latin typeface="+mn-lt"/>
                <a:ea typeface="+mn-ea"/>
                <a:cs typeface="+mn-cs"/>
              </a:rPr>
              <a:t>AR 3D</a:t>
            </a:r>
            <a:r>
              <a:rPr lang="ko-KR" altLang="en-US" sz="1200" kern="1200" dirty="0">
                <a:solidFill>
                  <a:schemeClr val="tx1"/>
                </a:solidFill>
                <a:effectLst/>
                <a:latin typeface="+mn-lt"/>
                <a:ea typeface="+mn-ea"/>
                <a:cs typeface="+mn-cs"/>
              </a:rPr>
              <a:t>착색 게임 의 실행 하는 화면 입니다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채색 된 그림을 완전히 스캔 프레임</a:t>
            </a:r>
            <a:r>
              <a:rPr lang="en-US" sz="1200" kern="1200" dirty="0">
                <a:solidFill>
                  <a:schemeClr val="tx1"/>
                </a:solidFill>
                <a:effectLst/>
                <a:latin typeface="+mn-lt"/>
                <a:ea typeface="+mn-ea"/>
                <a:cs typeface="+mn-cs"/>
              </a:rPr>
              <a:t>frame </a:t>
            </a:r>
            <a:r>
              <a:rPr lang="ko-KR" altLang="en-US" sz="1200" kern="1200" dirty="0">
                <a:solidFill>
                  <a:schemeClr val="tx1"/>
                </a:solidFill>
                <a:effectLst/>
                <a:latin typeface="+mn-lt"/>
                <a:ea typeface="+mn-ea"/>
                <a:cs typeface="+mn-cs"/>
              </a:rPr>
              <a:t>에 들어가야 식별이 됩니다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지구 모델이 그림 위에서 보여준다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화면에 클릭 하면 지구가 회전을 시키고 다시 클릭 하면 태양계등 천체 온동 하는 애니메이션도  볼수 있다</a:t>
            </a:r>
            <a:r>
              <a:rPr lang="en-US"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이 프로그램을 통하여 아이들은 손으로 색칠 한 </a:t>
            </a:r>
            <a:r>
              <a:rPr lang="en-US" sz="1200" kern="1200" dirty="0">
                <a:solidFill>
                  <a:schemeClr val="tx1"/>
                </a:solidFill>
                <a:effectLst/>
                <a:latin typeface="+mn-lt"/>
                <a:ea typeface="+mn-ea"/>
                <a:cs typeface="+mn-cs"/>
              </a:rPr>
              <a:t>2D</a:t>
            </a:r>
            <a:r>
              <a:rPr lang="ko-KR" altLang="en-US" sz="1200" kern="1200" dirty="0">
                <a:solidFill>
                  <a:schemeClr val="tx1"/>
                </a:solidFill>
                <a:effectLst/>
                <a:latin typeface="+mn-lt"/>
                <a:ea typeface="+mn-ea"/>
                <a:cs typeface="+mn-cs"/>
              </a:rPr>
              <a:t>이미지를 더 생생하고 입체적인 이미지로 보여주며 색갈의 인식과 실습 능력을 향상 시킵니다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더 중요 한것 지구의모양</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육지와 바다의 윤곽의 인상을 심화하고 천체의 움직임도 보여준다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이런 식이교육을 통해서 아이의 호기심을 자극 했다</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ko-KR" altLang="en-US" sz="1200" kern="1200" dirty="0">
                <a:solidFill>
                  <a:schemeClr val="tx1"/>
                </a:solidFill>
                <a:effectLst/>
                <a:latin typeface="+mn-lt"/>
                <a:ea typeface="+mn-ea"/>
                <a:cs typeface="+mn-cs"/>
              </a:rPr>
              <a:t>먼저 제 논문의 내용을 소개 해 드리겠습니다 </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가상현실 및 증강현실기술이 교육에서 사용할 수 있도록</a:t>
            </a:r>
            <a:r>
              <a:rPr lang="en-US" sz="1200" kern="1200" dirty="0">
                <a:solidFill>
                  <a:schemeClr val="tx1"/>
                </a:solidFill>
                <a:effectLst/>
                <a:latin typeface="+mn-lt"/>
                <a:ea typeface="+mn-ea"/>
                <a:cs typeface="+mn-cs"/>
              </a:rPr>
              <a:t> 3</a:t>
            </a:r>
            <a:r>
              <a:rPr lang="ko-KR" altLang="en-US" sz="1200" kern="1200" dirty="0">
                <a:solidFill>
                  <a:schemeClr val="tx1"/>
                </a:solidFill>
                <a:effectLst/>
                <a:latin typeface="+mn-lt"/>
                <a:ea typeface="+mn-ea"/>
                <a:cs typeface="+mn-cs"/>
              </a:rPr>
              <a:t>개의</a:t>
            </a:r>
            <a:r>
              <a:rPr lang="en-US" sz="1200" kern="1200" dirty="0">
                <a:solidFill>
                  <a:schemeClr val="tx1"/>
                </a:solidFill>
                <a:effectLst/>
                <a:latin typeface="+mn-lt"/>
                <a:ea typeface="+mn-ea"/>
                <a:cs typeface="+mn-cs"/>
              </a:rPr>
              <a:t>AR  </a:t>
            </a:r>
            <a:r>
              <a:rPr lang="ko-KR" altLang="en-US" sz="1200" kern="1200" dirty="0">
                <a:solidFill>
                  <a:schemeClr val="tx1"/>
                </a:solidFill>
                <a:effectLst/>
                <a:latin typeface="+mn-lt"/>
                <a:ea typeface="+mn-ea"/>
                <a:cs typeface="+mn-cs"/>
              </a:rPr>
              <a:t>과  </a:t>
            </a:r>
            <a:r>
              <a:rPr lang="en-US" sz="1200" kern="1200" dirty="0">
                <a:solidFill>
                  <a:schemeClr val="tx1"/>
                </a:solidFill>
                <a:effectLst/>
                <a:latin typeface="+mn-lt"/>
                <a:ea typeface="+mn-ea"/>
                <a:cs typeface="+mn-cs"/>
              </a:rPr>
              <a:t>VR</a:t>
            </a:r>
            <a:r>
              <a:rPr lang="ko-KR" altLang="en-US" sz="1200" kern="1200" dirty="0">
                <a:solidFill>
                  <a:schemeClr val="tx1"/>
                </a:solidFill>
                <a:effectLst/>
                <a:latin typeface="+mn-lt"/>
                <a:ea typeface="+mn-ea"/>
                <a:cs typeface="+mn-cs"/>
              </a:rPr>
              <a:t>교육용 응용 소프트웨어를 개발하는 과정을 소개했다</a:t>
            </a:r>
            <a:r>
              <a:rPr lang="en-US"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논문은</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총 </a:t>
            </a:r>
            <a:r>
              <a:rPr lang="en-US" sz="1200" kern="1200" dirty="0">
                <a:solidFill>
                  <a:schemeClr val="tx1"/>
                </a:solidFill>
                <a:effectLst/>
                <a:latin typeface="+mn-lt"/>
                <a:ea typeface="+mn-ea"/>
                <a:cs typeface="+mn-cs"/>
              </a:rPr>
              <a:t>7 </a:t>
            </a:r>
            <a:r>
              <a:rPr lang="ko-KR" altLang="en-US" sz="1200" kern="1200" dirty="0">
                <a:solidFill>
                  <a:schemeClr val="tx1"/>
                </a:solidFill>
                <a:effectLst/>
                <a:latin typeface="+mn-lt"/>
                <a:ea typeface="+mn-ea"/>
                <a:cs typeface="+mn-cs"/>
              </a:rPr>
              <a:t>장 으로 나누 고 있 습니다</a:t>
            </a:r>
            <a:r>
              <a:rPr lang="en-US" sz="1200" kern="1200" dirty="0">
                <a:solidFill>
                  <a:schemeClr val="tx1"/>
                </a:solidFill>
                <a:effectLst/>
                <a:latin typeface="+mn-lt"/>
                <a:ea typeface="+mn-ea"/>
                <a:cs typeface="+mn-cs"/>
              </a:rPr>
              <a:t>,1</a:t>
            </a:r>
            <a:r>
              <a:rPr lang="ko-KR" altLang="en-US" sz="1200" kern="1200" dirty="0">
                <a:solidFill>
                  <a:schemeClr val="tx1"/>
                </a:solidFill>
                <a:effectLst/>
                <a:latin typeface="+mn-lt"/>
                <a:ea typeface="+mn-ea"/>
                <a:cs typeface="+mn-cs"/>
              </a:rPr>
              <a:t>장과</a:t>
            </a:r>
            <a:r>
              <a:rPr lang="en-US" sz="1200" kern="1200" dirty="0">
                <a:solidFill>
                  <a:schemeClr val="tx1"/>
                </a:solidFill>
                <a:effectLst/>
                <a:latin typeface="+mn-lt"/>
                <a:ea typeface="+mn-ea"/>
                <a:cs typeface="+mn-cs"/>
              </a:rPr>
              <a:t> 2</a:t>
            </a:r>
            <a:r>
              <a:rPr lang="ko-KR" altLang="en-US" sz="1200" kern="1200" dirty="0">
                <a:solidFill>
                  <a:schemeClr val="tx1"/>
                </a:solidFill>
                <a:effectLst/>
                <a:latin typeface="+mn-lt"/>
                <a:ea typeface="+mn-ea"/>
                <a:cs typeface="+mn-cs"/>
              </a:rPr>
              <a:t>장은 두 기술의 역사</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응용 및 종류에 대해 분석하였다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다음으로는</a:t>
            </a:r>
            <a:r>
              <a:rPr lang="en-US" sz="1200" kern="1200" dirty="0">
                <a:solidFill>
                  <a:schemeClr val="tx1"/>
                </a:solidFill>
                <a:effectLst/>
                <a:latin typeface="+mn-lt"/>
                <a:ea typeface="+mn-ea"/>
                <a:cs typeface="+mn-cs"/>
              </a:rPr>
              <a:t> 3</a:t>
            </a:r>
            <a:r>
              <a:rPr lang="ko-KR" altLang="en-US" sz="1200" kern="1200" dirty="0">
                <a:solidFill>
                  <a:schemeClr val="tx1"/>
                </a:solidFill>
                <a:effectLst/>
                <a:latin typeface="+mn-lt"/>
                <a:ea typeface="+mn-ea"/>
                <a:cs typeface="+mn-cs"/>
              </a:rPr>
              <a:t>개의 응용 소프트웨어 제작과정에 대해 상세히 설명했다</a:t>
            </a:r>
            <a:r>
              <a:rPr lang="en-US" sz="1200" kern="1200" dirty="0">
                <a:solidFill>
                  <a:schemeClr val="tx1"/>
                </a:solidFill>
                <a:effectLst/>
                <a:latin typeface="+mn-lt"/>
                <a:ea typeface="+mn-ea"/>
                <a:cs typeface="+mn-cs"/>
              </a:rPr>
              <a:t>. 3</a:t>
            </a:r>
            <a:r>
              <a:rPr lang="ko-KR" altLang="en-US" sz="1200" kern="1200" dirty="0">
                <a:solidFill>
                  <a:schemeClr val="tx1"/>
                </a:solidFill>
                <a:effectLst/>
                <a:latin typeface="+mn-lt"/>
                <a:ea typeface="+mn-ea"/>
                <a:cs typeface="+mn-cs"/>
              </a:rPr>
              <a:t>장은</a:t>
            </a:r>
            <a:r>
              <a:rPr lang="en-US" sz="1200" kern="1200" dirty="0">
                <a:solidFill>
                  <a:schemeClr val="tx1"/>
                </a:solidFill>
                <a:effectLst/>
                <a:latin typeface="+mn-lt"/>
                <a:ea typeface="+mn-ea"/>
                <a:cs typeface="+mn-cs"/>
              </a:rPr>
              <a:t>VR Art Exhibition</a:t>
            </a:r>
            <a:r>
              <a:rPr lang="ko-KR" altLang="en-US" sz="1200" kern="1200" dirty="0">
                <a:solidFill>
                  <a:schemeClr val="tx1"/>
                </a:solidFill>
                <a:effectLst/>
                <a:latin typeface="+mn-lt"/>
                <a:ea typeface="+mn-ea"/>
                <a:cs typeface="+mn-cs"/>
              </a:rPr>
              <a:t>이고，</a:t>
            </a:r>
            <a:r>
              <a:rPr lang="en-US" sz="1200" kern="1200" dirty="0">
                <a:solidFill>
                  <a:schemeClr val="tx1"/>
                </a:solidFill>
                <a:effectLst/>
                <a:latin typeface="+mn-lt"/>
                <a:ea typeface="+mn-ea"/>
                <a:cs typeface="+mn-cs"/>
              </a:rPr>
              <a:t>4</a:t>
            </a:r>
            <a:r>
              <a:rPr lang="ko-KR" altLang="en-US" sz="1200" kern="1200" dirty="0">
                <a:solidFill>
                  <a:schemeClr val="tx1"/>
                </a:solidFill>
                <a:effectLst/>
                <a:latin typeface="+mn-lt"/>
                <a:ea typeface="+mn-ea"/>
                <a:cs typeface="+mn-cs"/>
              </a:rPr>
              <a:t>장은  </a:t>
            </a:r>
            <a:r>
              <a:rPr lang="en-US" sz="1200" kern="1200" dirty="0">
                <a:solidFill>
                  <a:schemeClr val="tx1"/>
                </a:solidFill>
                <a:effectLst/>
                <a:latin typeface="+mn-lt"/>
                <a:ea typeface="+mn-ea"/>
                <a:cs typeface="+mn-cs"/>
              </a:rPr>
              <a:t>AR 3D Coloring Game </a:t>
            </a:r>
            <a:r>
              <a:rPr lang="ko-KR" altLang="en-US" sz="1200" kern="1200" dirty="0">
                <a:solidFill>
                  <a:schemeClr val="tx1"/>
                </a:solidFill>
                <a:effectLst/>
                <a:latin typeface="+mn-lt"/>
                <a:ea typeface="+mn-ea"/>
                <a:cs typeface="+mn-cs"/>
              </a:rPr>
              <a:t>이며</a:t>
            </a:r>
            <a:r>
              <a:rPr lang="en-US" sz="1200" kern="1200" dirty="0">
                <a:solidFill>
                  <a:schemeClr val="tx1"/>
                </a:solidFill>
                <a:effectLst/>
                <a:latin typeface="+mn-lt"/>
                <a:ea typeface="+mn-ea"/>
                <a:cs typeface="+mn-cs"/>
              </a:rPr>
              <a:t>,  5</a:t>
            </a:r>
            <a:r>
              <a:rPr lang="ko-KR" altLang="en-US" sz="1200" kern="1200" dirty="0">
                <a:solidFill>
                  <a:schemeClr val="tx1"/>
                </a:solidFill>
                <a:effectLst/>
                <a:latin typeface="+mn-lt"/>
                <a:ea typeface="+mn-ea"/>
                <a:cs typeface="+mn-cs"/>
              </a:rPr>
              <a:t>장은</a:t>
            </a:r>
            <a:r>
              <a:rPr lang="en-US" sz="1200" kern="1200" dirty="0">
                <a:solidFill>
                  <a:schemeClr val="tx1"/>
                </a:solidFill>
                <a:effectLst/>
                <a:latin typeface="+mn-lt"/>
                <a:ea typeface="+mn-ea"/>
                <a:cs typeface="+mn-cs"/>
              </a:rPr>
              <a:t>MR Chemistry Lab</a:t>
            </a:r>
            <a:r>
              <a:rPr lang="ko-KR" altLang="en-US" sz="1200" kern="1200" dirty="0">
                <a:solidFill>
                  <a:schemeClr val="tx1"/>
                </a:solidFill>
                <a:effectLst/>
                <a:latin typeface="+mn-lt"/>
                <a:ea typeface="+mn-ea"/>
                <a:cs typeface="+mn-cs"/>
              </a:rPr>
              <a:t>에 대한 개발 과정 및 분석에 대한 내용을 설명한다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마지막으로는 사용자 평가를 통하여 </a:t>
            </a:r>
            <a:r>
              <a:rPr lang="en-US" sz="1200" kern="1200" dirty="0">
                <a:solidFill>
                  <a:schemeClr val="tx1"/>
                </a:solidFill>
                <a:effectLst/>
                <a:latin typeface="+mn-lt"/>
                <a:ea typeface="+mn-ea"/>
                <a:cs typeface="+mn-cs"/>
              </a:rPr>
              <a:t>3</a:t>
            </a:r>
            <a:r>
              <a:rPr lang="ko-KR" altLang="en-US" sz="1200" kern="1200" dirty="0">
                <a:solidFill>
                  <a:schemeClr val="tx1"/>
                </a:solidFill>
                <a:effectLst/>
                <a:latin typeface="+mn-lt"/>
                <a:ea typeface="+mn-ea"/>
                <a:cs typeface="+mn-cs"/>
              </a:rPr>
              <a:t>개 응용 프로그램의 교육적 효과</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하드웨어 장비 특성</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인터랙션 컨트롤 방식 및 사용자 체험감 등에 대한 평가 결과를 수행했다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이러한 평가 결과를 토대로 혼합 현실에 대한 교육에서의 유용성을 찾을 수 있다</a:t>
            </a:r>
            <a:r>
              <a:rPr lang="en-US" sz="1200" kern="1200" dirty="0">
                <a:solidFill>
                  <a:schemeClr val="tx1"/>
                </a:solidFill>
                <a:effectLst/>
                <a:latin typeface="+mn-lt"/>
                <a:ea typeface="+mn-ea"/>
                <a:cs typeface="+mn-cs"/>
              </a:rPr>
              <a:t>. </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zh-CN" sz="1600" dirty="0"/>
              <a:t>다음은 </a:t>
            </a:r>
            <a:r>
              <a:rPr lang="en-US" altLang="ko-KR" sz="1600" dirty="0"/>
              <a:t>MR </a:t>
            </a:r>
            <a:r>
              <a:rPr lang="ko-KR" altLang="zh-CN" sz="1600" dirty="0"/>
              <a:t>화하 실험실 입니다</a:t>
            </a:r>
            <a:r>
              <a:rPr lang="en-US" altLang="ko-KR" sz="1600" dirty="0"/>
              <a: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이 </a:t>
            </a:r>
            <a:r>
              <a:rPr lang="en-US" sz="1200" kern="1200" dirty="0">
                <a:solidFill>
                  <a:schemeClr val="tx1"/>
                </a:solidFill>
                <a:effectLst/>
                <a:latin typeface="+mn-lt"/>
                <a:ea typeface="+mn-ea"/>
                <a:cs typeface="+mn-cs"/>
              </a:rPr>
              <a:t>program </a:t>
            </a:r>
            <a:r>
              <a:rPr lang="ko-KR" altLang="en-US" sz="1200" kern="1200" dirty="0">
                <a:solidFill>
                  <a:schemeClr val="tx1"/>
                </a:solidFill>
                <a:effectLst/>
                <a:latin typeface="+mn-lt"/>
                <a:ea typeface="+mn-ea"/>
                <a:cs typeface="+mn-cs"/>
              </a:rPr>
              <a:t>은 두개의 </a:t>
            </a:r>
            <a:r>
              <a:rPr lang="en-US" sz="1200" kern="1200" dirty="0">
                <a:solidFill>
                  <a:schemeClr val="tx1"/>
                </a:solidFill>
                <a:effectLst/>
                <a:latin typeface="+mn-lt"/>
                <a:ea typeface="+mn-ea"/>
                <a:cs typeface="+mn-cs"/>
              </a:rPr>
              <a:t>interaction  </a:t>
            </a:r>
            <a:r>
              <a:rPr lang="ko-KR" altLang="en-US" sz="1200" kern="1200" dirty="0">
                <a:solidFill>
                  <a:schemeClr val="tx1"/>
                </a:solidFill>
                <a:effectLst/>
                <a:latin typeface="+mn-lt"/>
                <a:ea typeface="+mn-ea"/>
                <a:cs typeface="+mn-cs"/>
              </a:rPr>
              <a:t>방법이 있으며 </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하나는 </a:t>
            </a:r>
            <a:r>
              <a:rPr lang="en-US" sz="1200" kern="1200" dirty="0">
                <a:solidFill>
                  <a:schemeClr val="tx1"/>
                </a:solidFill>
                <a:effectLst/>
                <a:latin typeface="+mn-lt"/>
                <a:ea typeface="+mn-ea"/>
                <a:cs typeface="+mn-cs"/>
              </a:rPr>
              <a:t>leap motion</a:t>
            </a:r>
            <a:r>
              <a:rPr lang="ko-KR" altLang="en-US" sz="1200" kern="1200" dirty="0">
                <a:solidFill>
                  <a:schemeClr val="tx1"/>
                </a:solidFill>
                <a:effectLst/>
                <a:latin typeface="+mn-lt"/>
                <a:ea typeface="+mn-ea"/>
                <a:cs typeface="+mn-cs"/>
              </a:rPr>
              <a:t>를 통해서 손동작을 식별하여 인터 랙션 하는 것이고  하나는 </a:t>
            </a:r>
            <a:r>
              <a:rPr lang="en-US" sz="1200" kern="1200" dirty="0">
                <a:solidFill>
                  <a:schemeClr val="tx1"/>
                </a:solidFill>
                <a:effectLst/>
                <a:latin typeface="+mn-lt"/>
                <a:ea typeface="+mn-ea"/>
                <a:cs typeface="+mn-cs"/>
              </a:rPr>
              <a:t> Oculus Controller</a:t>
            </a:r>
            <a:r>
              <a:rPr lang="ko-KR" altLang="en-US" sz="1200" kern="1200" dirty="0">
                <a:solidFill>
                  <a:schemeClr val="tx1"/>
                </a:solidFill>
                <a:effectLst/>
                <a:latin typeface="+mn-lt"/>
                <a:ea typeface="+mn-ea"/>
                <a:cs typeface="+mn-cs"/>
              </a:rPr>
              <a:t>를 이용해서 하는 인터 랙션 것이다 </a:t>
            </a:r>
            <a:r>
              <a:rPr lang="en-US"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이그림은 왼쪽은 </a:t>
            </a:r>
            <a:r>
              <a:rPr lang="en-US" sz="1200" kern="1200" dirty="0">
                <a:solidFill>
                  <a:schemeClr val="tx1"/>
                </a:solidFill>
                <a:effectLst/>
                <a:latin typeface="+mn-lt"/>
                <a:ea typeface="+mn-ea"/>
                <a:cs typeface="+mn-cs"/>
              </a:rPr>
              <a:t>Leap Motion </a:t>
            </a:r>
            <a:r>
              <a:rPr lang="ko-KR" altLang="en-US" sz="1200" kern="1200" dirty="0">
                <a:solidFill>
                  <a:schemeClr val="tx1"/>
                </a:solidFill>
                <a:effectLst/>
                <a:latin typeface="+mn-lt"/>
                <a:ea typeface="+mn-ea"/>
                <a:cs typeface="+mn-cs"/>
              </a:rPr>
              <a:t>에서 손짓을 지정 하는 방법이고 오른쪽은 지정한 손짓을 해서 알코올 램프를 불을 봍인다</a:t>
            </a:r>
            <a:r>
              <a:rPr lang="en-US" sz="1200" kern="1200" dirty="0">
                <a:solidFill>
                  <a:schemeClr val="tx1"/>
                </a:solidFill>
                <a:effectLst/>
                <a:latin typeface="+mn-lt"/>
                <a:ea typeface="+mn-ea"/>
                <a:cs typeface="+mn-cs"/>
              </a:rPr>
              <a:t>. </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err="1">
                <a:solidFill>
                  <a:schemeClr val="tx1"/>
                </a:solidFill>
                <a:effectLst/>
                <a:latin typeface="+mn-lt"/>
                <a:ea typeface="+mn-ea"/>
                <a:cs typeface="+mn-cs"/>
              </a:rPr>
              <a:t>LeapMotion</a:t>
            </a:r>
            <a:r>
              <a:rPr lang="ko-KR" altLang="en-US" sz="1200" kern="1200" dirty="0">
                <a:solidFill>
                  <a:schemeClr val="tx1"/>
                </a:solidFill>
                <a:effectLst/>
                <a:latin typeface="+mn-lt"/>
                <a:ea typeface="+mn-ea"/>
                <a:cs typeface="+mn-cs"/>
              </a:rPr>
              <a:t>를 사용 해서 실행 화면 입니다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안드로이드 폰과</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LeapMotion</a:t>
            </a:r>
            <a:r>
              <a:rPr lang="en-US" sz="1200" kern="1200" dirty="0">
                <a:solidFill>
                  <a:schemeClr val="tx1"/>
                </a:solidFill>
                <a:effectLst/>
                <a:latin typeface="+mn-lt"/>
                <a:ea typeface="+mn-ea"/>
                <a:cs typeface="+mn-cs"/>
              </a:rPr>
              <a:t> PC </a:t>
            </a:r>
            <a:r>
              <a:rPr lang="ko-KR" altLang="en-US" sz="1200" kern="1200" dirty="0">
                <a:solidFill>
                  <a:schemeClr val="tx1"/>
                </a:solidFill>
                <a:effectLst/>
                <a:latin typeface="+mn-lt"/>
                <a:ea typeface="+mn-ea"/>
                <a:cs typeface="+mn-cs"/>
              </a:rPr>
              <a:t>에 연경해서  실행 합니다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총 </a:t>
            </a:r>
            <a:r>
              <a:rPr lang="en-US" sz="1200" kern="1200" dirty="0">
                <a:solidFill>
                  <a:schemeClr val="tx1"/>
                </a:solidFill>
                <a:effectLst/>
                <a:latin typeface="+mn-lt"/>
                <a:ea typeface="+mn-ea"/>
                <a:cs typeface="+mn-cs"/>
              </a:rPr>
              <a:t>3</a:t>
            </a:r>
            <a:r>
              <a:rPr lang="ko-KR" altLang="en-US" sz="1200" kern="1200" dirty="0">
                <a:solidFill>
                  <a:schemeClr val="tx1"/>
                </a:solidFill>
                <a:effectLst/>
                <a:latin typeface="+mn-lt"/>
                <a:ea typeface="+mn-ea"/>
                <a:cs typeface="+mn-cs"/>
              </a:rPr>
              <a:t>개 씬 있습니다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멘 씬에서 </a:t>
            </a:r>
            <a:r>
              <a:rPr lang="en-US" sz="1200" kern="1200" dirty="0">
                <a:solidFill>
                  <a:schemeClr val="tx1"/>
                </a:solidFill>
                <a:effectLst/>
                <a:latin typeface="+mn-lt"/>
                <a:ea typeface="+mn-ea"/>
                <a:cs typeface="+mn-cs"/>
              </a:rPr>
              <a:t>AR </a:t>
            </a:r>
            <a:r>
              <a:rPr lang="ko-KR" altLang="en-US" sz="1200" kern="1200" dirty="0">
                <a:solidFill>
                  <a:schemeClr val="tx1"/>
                </a:solidFill>
                <a:effectLst/>
                <a:latin typeface="+mn-lt"/>
                <a:ea typeface="+mn-ea"/>
                <a:cs typeface="+mn-cs"/>
              </a:rPr>
              <a:t>과 </a:t>
            </a:r>
            <a:r>
              <a:rPr lang="en-US" sz="1200" kern="1200" dirty="0">
                <a:solidFill>
                  <a:schemeClr val="tx1"/>
                </a:solidFill>
                <a:effectLst/>
                <a:latin typeface="+mn-lt"/>
                <a:ea typeface="+mn-ea"/>
                <a:cs typeface="+mn-cs"/>
              </a:rPr>
              <a:t>VR</a:t>
            </a:r>
            <a:r>
              <a:rPr lang="ko-KR" altLang="en-US" sz="1200" kern="1200" dirty="0">
                <a:solidFill>
                  <a:schemeClr val="tx1"/>
                </a:solidFill>
                <a:effectLst/>
                <a:latin typeface="+mn-lt"/>
                <a:ea typeface="+mn-ea"/>
                <a:cs typeface="+mn-cs"/>
              </a:rPr>
              <a:t>를 선택하여 오른쪽은 각각의 실행 화면 입니다</a:t>
            </a:r>
            <a:r>
              <a:rPr lang="en-US" sz="1200" kern="1200" dirty="0">
                <a:solidFill>
                  <a:schemeClr val="tx1"/>
                </a:solidFill>
                <a:effectLst/>
                <a:latin typeface="+mn-lt"/>
                <a:ea typeface="+mn-ea"/>
                <a:cs typeface="+mn-cs"/>
              </a:rPr>
              <a:t>. </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다음은 </a:t>
            </a:r>
            <a:r>
              <a:rPr lang="en-US" sz="1200" kern="1200" dirty="0">
                <a:solidFill>
                  <a:schemeClr val="tx1"/>
                </a:solidFill>
                <a:effectLst/>
                <a:latin typeface="+mn-lt"/>
                <a:ea typeface="+mn-ea"/>
                <a:cs typeface="+mn-cs"/>
              </a:rPr>
              <a:t>Oculus HMD</a:t>
            </a:r>
            <a:r>
              <a:rPr lang="ko-KR" altLang="en-US" sz="1200" kern="1200" dirty="0">
                <a:solidFill>
                  <a:schemeClr val="tx1"/>
                </a:solidFill>
                <a:effectLst/>
                <a:latin typeface="+mn-lt"/>
                <a:ea typeface="+mn-ea"/>
                <a:cs typeface="+mn-cs"/>
              </a:rPr>
              <a:t>를 사용 해서 실행 화면 입니다</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dirty="0"/>
              <a:t>6</a:t>
            </a:r>
            <a:r>
              <a:rPr lang="ko-KR" altLang="en-US" sz="1600" dirty="0"/>
              <a:t>장에는 </a:t>
            </a:r>
            <a:r>
              <a:rPr lang="zh-CN" altLang="en-US" sz="1600" dirty="0"/>
              <a:t>평가 하는 부분입니다</a:t>
            </a:r>
            <a:r>
              <a:rPr lang="en-US" altLang="zh-CN" sz="1600" dirty="0"/>
              <a:t>,</a:t>
            </a:r>
            <a:r>
              <a:rPr lang="ko-KR" altLang="en-US" sz="1600" kern="1200" dirty="0">
                <a:solidFill>
                  <a:schemeClr val="tx1"/>
                </a:solidFill>
                <a:effectLst/>
                <a:latin typeface="+mn-lt"/>
                <a:ea typeface="+mn-ea"/>
                <a:cs typeface="+mn-cs"/>
              </a:rPr>
              <a:t> 가상 현실 교육 게임의 특성을 결합한 다음 표는 하드웨어 장비 </a:t>
            </a:r>
            <a:r>
              <a:rPr lang="en-US" altLang="ko-KR" sz="1600" kern="1200" dirty="0">
                <a:solidFill>
                  <a:schemeClr val="tx1"/>
                </a:solidFill>
                <a:effectLst/>
                <a:latin typeface="+mn-lt"/>
                <a:ea typeface="+mn-ea"/>
                <a:cs typeface="+mn-cs"/>
              </a:rPr>
              <a:t>(</a:t>
            </a:r>
            <a:r>
              <a:rPr lang="ko-KR" altLang="en-US" sz="1600" kern="1200" dirty="0">
                <a:solidFill>
                  <a:schemeClr val="tx1"/>
                </a:solidFill>
                <a:effectLst/>
                <a:latin typeface="+mn-lt"/>
                <a:ea typeface="+mn-ea"/>
                <a:cs typeface="+mn-cs"/>
              </a:rPr>
              <a:t>가성비</a:t>
            </a:r>
            <a:r>
              <a:rPr lang="en-US" altLang="ko-KR" sz="1600" kern="1200" dirty="0">
                <a:solidFill>
                  <a:schemeClr val="tx1"/>
                </a:solidFill>
                <a:effectLst/>
                <a:latin typeface="+mn-lt"/>
                <a:ea typeface="+mn-ea"/>
                <a:cs typeface="+mn-cs"/>
              </a:rPr>
              <a:t>, </a:t>
            </a:r>
            <a:r>
              <a:rPr lang="ko-KR" altLang="en-US" sz="1600" kern="1200" dirty="0">
                <a:solidFill>
                  <a:schemeClr val="tx1"/>
                </a:solidFill>
                <a:effectLst/>
                <a:latin typeface="+mn-lt"/>
                <a:ea typeface="+mn-ea"/>
                <a:cs typeface="+mn-cs"/>
              </a:rPr>
              <a:t>휴대 성</a:t>
            </a:r>
            <a:r>
              <a:rPr lang="en-US" altLang="ko-KR" sz="1600" kern="1200" dirty="0">
                <a:solidFill>
                  <a:schemeClr val="tx1"/>
                </a:solidFill>
                <a:effectLst/>
                <a:latin typeface="+mn-lt"/>
                <a:ea typeface="+mn-ea"/>
                <a:cs typeface="+mn-cs"/>
              </a:rPr>
              <a:t>),</a:t>
            </a:r>
            <a:r>
              <a:rPr lang="ko-KR" altLang="en-US" sz="1600" kern="1200" dirty="0">
                <a:solidFill>
                  <a:schemeClr val="tx1"/>
                </a:solidFill>
                <a:effectLst/>
                <a:latin typeface="+mn-lt"/>
                <a:ea typeface="+mn-ea"/>
                <a:cs typeface="+mn-cs"/>
              </a:rPr>
              <a:t> 사용자의 몰입도</a:t>
            </a:r>
            <a:r>
              <a:rPr lang="en-US" altLang="ko-KR" sz="1600" kern="1200" dirty="0">
                <a:solidFill>
                  <a:schemeClr val="tx1"/>
                </a:solidFill>
                <a:effectLst/>
                <a:latin typeface="+mn-lt"/>
                <a:ea typeface="+mn-ea"/>
                <a:cs typeface="+mn-cs"/>
              </a:rPr>
              <a:t>, </a:t>
            </a:r>
            <a:r>
              <a:rPr lang="ko-KR" altLang="en-US" sz="1600" kern="1200" dirty="0">
                <a:solidFill>
                  <a:schemeClr val="tx1"/>
                </a:solidFill>
                <a:effectLst/>
                <a:latin typeface="+mn-lt"/>
                <a:ea typeface="+mn-ea"/>
                <a:cs typeface="+mn-cs"/>
              </a:rPr>
              <a:t>교육 효과</a:t>
            </a:r>
            <a:r>
              <a:rPr lang="en-US" altLang="ko-KR" sz="1600" kern="1200" dirty="0">
                <a:solidFill>
                  <a:schemeClr val="tx1"/>
                </a:solidFill>
                <a:effectLst/>
                <a:latin typeface="+mn-lt"/>
                <a:ea typeface="+mn-ea"/>
                <a:cs typeface="+mn-cs"/>
              </a:rPr>
              <a:t>, </a:t>
            </a:r>
            <a:r>
              <a:rPr lang="en-US" sz="1600" kern="100" dirty="0">
                <a:effectLst/>
              </a:rPr>
              <a:t>Interaction Control</a:t>
            </a:r>
            <a:r>
              <a:rPr lang="ko-KR" altLang="en-US" sz="1600" kern="1200" dirty="0">
                <a:solidFill>
                  <a:schemeClr val="tx1"/>
                </a:solidFill>
                <a:effectLst/>
                <a:latin typeface="+mn-lt"/>
                <a:ea typeface="+mn-ea"/>
                <a:cs typeface="+mn-cs"/>
              </a:rPr>
              <a:t> 감 및 학습 어려움 의 </a:t>
            </a:r>
            <a:r>
              <a:rPr lang="en-US" altLang="ko-KR" sz="1600" kern="1200" dirty="0">
                <a:solidFill>
                  <a:schemeClr val="tx1"/>
                </a:solidFill>
                <a:effectLst/>
                <a:latin typeface="+mn-lt"/>
                <a:ea typeface="+mn-ea"/>
                <a:cs typeface="+mn-cs"/>
              </a:rPr>
              <a:t>5 </a:t>
            </a:r>
            <a:r>
              <a:rPr lang="ko-KR" altLang="en-US" sz="1600" kern="1200" dirty="0">
                <a:solidFill>
                  <a:schemeClr val="tx1"/>
                </a:solidFill>
                <a:effectLst/>
                <a:latin typeface="+mn-lt"/>
                <a:ea typeface="+mn-ea"/>
                <a:cs typeface="+mn-cs"/>
              </a:rPr>
              <a:t>가지 차원을 기반으로 한 본 연구의 평가 척도입니다</a:t>
            </a:r>
            <a:r>
              <a:rPr lang="en-US" altLang="ko-KR" sz="16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600" kern="1200" dirty="0">
                <a:solidFill>
                  <a:schemeClr val="tx1"/>
                </a:solidFill>
                <a:effectLst/>
                <a:latin typeface="+mn-lt"/>
                <a:ea typeface="+mn-ea"/>
                <a:cs typeface="+mn-cs"/>
              </a:rPr>
              <a:t>평가 과정에는 설문 조사 방법</a:t>
            </a:r>
            <a:r>
              <a:rPr lang="en-US" altLang="ko-KR" sz="1600" kern="1200" dirty="0">
                <a:solidFill>
                  <a:schemeClr val="tx1"/>
                </a:solidFill>
                <a:effectLst/>
                <a:latin typeface="+mn-lt"/>
                <a:ea typeface="+mn-ea"/>
                <a:cs typeface="+mn-cs"/>
              </a:rPr>
              <a:t>, </a:t>
            </a:r>
            <a:r>
              <a:rPr lang="ko-KR" altLang="en-US" sz="1600" kern="1200" dirty="0">
                <a:solidFill>
                  <a:schemeClr val="tx1"/>
                </a:solidFill>
                <a:effectLst/>
                <a:latin typeface="+mn-lt"/>
                <a:ea typeface="+mn-ea"/>
                <a:cs typeface="+mn-cs"/>
              </a:rPr>
              <a:t>전문가 검토 방법</a:t>
            </a:r>
            <a:r>
              <a:rPr lang="en-US" altLang="ko-KR" sz="1600" kern="1200" dirty="0">
                <a:solidFill>
                  <a:schemeClr val="tx1"/>
                </a:solidFill>
                <a:effectLst/>
                <a:latin typeface="+mn-lt"/>
                <a:ea typeface="+mn-ea"/>
                <a:cs typeface="+mn-cs"/>
              </a:rPr>
              <a:t>, </a:t>
            </a:r>
            <a:r>
              <a:rPr lang="ko-KR" altLang="en-US" sz="1600" kern="1200" dirty="0">
                <a:solidFill>
                  <a:schemeClr val="tx1"/>
                </a:solidFill>
                <a:effectLst/>
                <a:latin typeface="+mn-lt"/>
                <a:ea typeface="+mn-ea"/>
                <a:cs typeface="+mn-cs"/>
              </a:rPr>
              <a:t>실험 방법 및 면접 조사 방법을 사용하였으며</a:t>
            </a:r>
            <a:r>
              <a:rPr lang="en-US" altLang="ko-KR" sz="1600" kern="1200" dirty="0">
                <a:solidFill>
                  <a:schemeClr val="tx1"/>
                </a:solidFill>
                <a:effectLst/>
                <a:latin typeface="+mn-lt"/>
                <a:ea typeface="+mn-ea"/>
                <a:cs typeface="+mn-cs"/>
              </a:rPr>
              <a:t>, </a:t>
            </a:r>
            <a:r>
              <a:rPr lang="ko-KR" altLang="en-US" sz="1600" kern="1200" dirty="0">
                <a:solidFill>
                  <a:schemeClr val="tx1"/>
                </a:solidFill>
                <a:effectLst/>
                <a:latin typeface="+mn-lt"/>
                <a:ea typeface="+mn-ea"/>
                <a:cs typeface="+mn-cs"/>
              </a:rPr>
              <a:t>정량적 평가 방법과 정 성적 평가 방법을 조합 하였다</a:t>
            </a:r>
            <a:r>
              <a:rPr lang="en-US" altLang="ko-KR" sz="1600" kern="1200" dirty="0">
                <a:solidFill>
                  <a:schemeClr val="tx1"/>
                </a:solidFill>
                <a:effectLst/>
                <a:latin typeface="+mn-lt"/>
                <a:ea typeface="+mn-ea"/>
                <a:cs typeface="+mn-cs"/>
              </a:rPr>
              <a:t>. </a:t>
            </a:r>
            <a:r>
              <a:rPr lang="ko-KR" altLang="en-US" sz="1600" kern="1200" dirty="0">
                <a:solidFill>
                  <a:schemeClr val="tx1"/>
                </a:solidFill>
                <a:effectLst/>
                <a:latin typeface="+mn-lt"/>
                <a:ea typeface="+mn-ea"/>
                <a:cs typeface="+mn-cs"/>
              </a:rPr>
              <a:t>이 논문에서 제작 된 게임의 특성과 결합하여 평가는 주로 비교 방법</a:t>
            </a:r>
            <a:r>
              <a:rPr lang="en-US" altLang="ko-KR" sz="1600" kern="1200" dirty="0">
                <a:solidFill>
                  <a:schemeClr val="tx1"/>
                </a:solidFill>
                <a:effectLst/>
                <a:latin typeface="+mn-lt"/>
                <a:ea typeface="+mn-ea"/>
                <a:cs typeface="+mn-cs"/>
              </a:rPr>
              <a:t>, </a:t>
            </a:r>
            <a:r>
              <a:rPr lang="ko-KR" altLang="en-US" sz="1600" kern="1200" dirty="0">
                <a:solidFill>
                  <a:schemeClr val="tx1"/>
                </a:solidFill>
                <a:effectLst/>
                <a:latin typeface="+mn-lt"/>
                <a:ea typeface="+mn-ea"/>
                <a:cs typeface="+mn-cs"/>
              </a:rPr>
              <a:t>설문 조사 방법 및 면접 조사 방법을 사용합니다</a:t>
            </a:r>
            <a:endParaRPr lang="zh-CN" altLang="en-US" sz="1600" dirty="0"/>
          </a:p>
          <a:p>
            <a:endParaRPr lang="en-US" altLang="ko-KR" sz="1600" kern="1200" dirty="0">
              <a:solidFill>
                <a:schemeClr val="tx1"/>
              </a:solidFill>
              <a:effectLst/>
              <a:latin typeface="+mn-lt"/>
              <a:ea typeface="+mn-ea"/>
              <a:cs typeface="+mn-cs"/>
            </a:endParaRPr>
          </a:p>
          <a:p>
            <a:r>
              <a:rPr lang="zh-CN" altLang="en-US" sz="1600" kern="1200" dirty="0">
                <a:solidFill>
                  <a:schemeClr val="tx1"/>
                </a:solidFill>
                <a:effectLst/>
                <a:latin typeface="+mn-lt"/>
                <a:ea typeface="+mn-ea"/>
                <a:cs typeface="+mn-cs"/>
              </a:rPr>
              <a:t>结合虚拟现实教育游戏的特点，下表为本研究的评价量规，分别从硬件设备（性价比，便携性） 用户的沉浸感，教育效果，控制感，学习难易度等</a:t>
            </a:r>
            <a:r>
              <a:rPr lang="en-US" sz="1600" kern="1200" dirty="0">
                <a:solidFill>
                  <a:schemeClr val="tx1"/>
                </a:solidFill>
                <a:effectLst/>
                <a:latin typeface="+mn-lt"/>
                <a:ea typeface="+mn-ea"/>
                <a:cs typeface="+mn-cs"/>
              </a:rPr>
              <a:t>5</a:t>
            </a:r>
            <a:r>
              <a:rPr lang="zh-CN" altLang="en-US" sz="1600" kern="1200" dirty="0">
                <a:solidFill>
                  <a:schemeClr val="tx1"/>
                </a:solidFill>
                <a:effectLst/>
                <a:latin typeface="+mn-lt"/>
                <a:ea typeface="+mn-ea"/>
                <a:cs typeface="+mn-cs"/>
              </a:rPr>
              <a:t>个量规维度来进行。主要是理论阐述定性分析为主</a:t>
            </a:r>
            <a:r>
              <a:rPr lang="en-US" altLang="zh-CN" sz="1600" kern="1200" dirty="0">
                <a:solidFill>
                  <a:schemeClr val="tx1"/>
                </a:solidFill>
                <a:effectLst/>
                <a:latin typeface="+mn-lt"/>
                <a:ea typeface="+mn-ea"/>
                <a:cs typeface="+mn-cs"/>
              </a:rPr>
              <a:t>.</a:t>
            </a:r>
          </a:p>
          <a:p>
            <a:r>
              <a:rPr lang="zh-CN" altLang="en-US" sz="1600" kern="1200" dirty="0">
                <a:solidFill>
                  <a:schemeClr val="tx1"/>
                </a:solidFill>
                <a:effectLst/>
                <a:latin typeface="+mn-lt"/>
                <a:ea typeface="+mn-ea"/>
                <a:cs typeface="+mn-cs"/>
              </a:rPr>
              <a:t>评价过程中用到了问卷调查法、专家审查法、实验法和访谈调查法，将量化评价方法与质性评价方法相结合。结合本论文中制作的游戏的特点，评价主要用到了比较法，问卷调查法，访谈调查法</a:t>
            </a:r>
            <a:r>
              <a:rPr lang="en-US" altLang="zh-CN" sz="16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각 애플리케이션의 교육적인 목적 및 평가실험대상 입니다</a:t>
            </a:r>
            <a:r>
              <a:rPr lang="en-US" sz="1200" kern="1200" dirty="0">
                <a:solidFill>
                  <a:schemeClr val="tx1"/>
                </a:solidFill>
                <a:effectLst/>
                <a:latin typeface="+mn-lt"/>
                <a:ea typeface="+mn-ea"/>
                <a:cs typeface="+mn-cs"/>
              </a:rPr>
              <a:t>. AR 3D Coloring Game</a:t>
            </a:r>
            <a:r>
              <a:rPr lang="ko-KR" altLang="en-US" sz="1200" kern="1200" dirty="0">
                <a:solidFill>
                  <a:schemeClr val="tx1"/>
                </a:solidFill>
                <a:effectLst/>
                <a:latin typeface="+mn-lt"/>
                <a:ea typeface="+mn-ea"/>
                <a:cs typeface="+mn-cs"/>
              </a:rPr>
              <a:t>의 교육묵적은 지구 </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태양계 과 색갈을 인식하며 실습 능력을 육성 하고 호기심을 자극하기</a:t>
            </a:r>
            <a:r>
              <a:rPr lang="en-US" sz="1200" kern="1200" dirty="0">
                <a:solidFill>
                  <a:schemeClr val="tx1"/>
                </a:solidFill>
                <a:effectLst/>
                <a:latin typeface="+mn-lt"/>
                <a:ea typeface="+mn-ea"/>
                <a:cs typeface="+mn-cs"/>
              </a:rPr>
              <a:t>. VR Art Exhibition</a:t>
            </a:r>
            <a:r>
              <a:rPr lang="ko-KR" altLang="en-US" sz="1200" kern="1200" dirty="0">
                <a:solidFill>
                  <a:schemeClr val="tx1"/>
                </a:solidFill>
                <a:effectLst/>
                <a:latin typeface="+mn-lt"/>
                <a:ea typeface="+mn-ea"/>
                <a:cs typeface="+mn-cs"/>
              </a:rPr>
              <a:t>는 제한 없이 언제 어디서나 예술 작품을 연구과 감상 하기 </a:t>
            </a:r>
            <a:r>
              <a:rPr lang="en-US" sz="1200" kern="1200" dirty="0">
                <a:solidFill>
                  <a:schemeClr val="tx1"/>
                </a:solidFill>
                <a:effectLst/>
                <a:latin typeface="+mn-lt"/>
                <a:ea typeface="+mn-ea"/>
                <a:cs typeface="+mn-cs"/>
              </a:rPr>
              <a:t>. MR Chemistry Lab</a:t>
            </a:r>
            <a:r>
              <a:rPr lang="ko-KR" altLang="en-US" sz="1200" kern="1200" dirty="0">
                <a:solidFill>
                  <a:schemeClr val="tx1"/>
                </a:solidFill>
                <a:effectLst/>
                <a:latin typeface="+mn-lt"/>
                <a:ea typeface="+mn-ea"/>
                <a:cs typeface="+mn-cs"/>
              </a:rPr>
              <a:t>는 화학 실험에의 시혐 현상등 실험지식을 배우면서</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실제 실험 전에 실험 절차를 미리 익숙하기</a:t>
            </a:r>
            <a:r>
              <a:rPr lang="en-US" sz="1200" kern="1200" dirty="0">
                <a:solidFill>
                  <a:schemeClr val="tx1"/>
                </a:solidFill>
                <a:effectLst/>
                <a:latin typeface="+mn-lt"/>
                <a:ea typeface="+mn-ea"/>
                <a:cs typeface="+mn-cs"/>
              </a:rPr>
              <a:t>.</a:t>
            </a:r>
          </a:p>
          <a:p>
            <a:endParaRPr lang="en-US" altLang="ko-KR"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Wingdings" panose="05000000000000000000" pitchFamily="2" charset="2"/>
              <a:buNone/>
            </a:pPr>
            <a:r>
              <a:rPr lang="en-US" altLang="ko-KR" sz="2400" dirty="0"/>
              <a:t>VR</a:t>
            </a:r>
            <a:r>
              <a:rPr lang="ko-KR" altLang="en-US" sz="2400" dirty="0"/>
              <a:t>을 사용하는실험자에 의해 설명 된 것처럼</a:t>
            </a:r>
          </a:p>
          <a:p>
            <a:pPr marL="0" indent="0" algn="just">
              <a:buFont typeface="Wingdings" panose="05000000000000000000" pitchFamily="2" charset="2"/>
              <a:buNone/>
            </a:pPr>
            <a:r>
              <a:rPr lang="ko-KR" altLang="en-US" sz="2400" dirty="0"/>
              <a:t>감상 과정을 즐긴다</a:t>
            </a:r>
            <a:r>
              <a:rPr lang="en-US" altLang="ko-KR" sz="2400" dirty="0"/>
              <a:t>.</a:t>
            </a:r>
          </a:p>
          <a:p>
            <a:pPr marL="0" indent="0" algn="just">
              <a:buFont typeface="Wingdings" panose="05000000000000000000" pitchFamily="2" charset="2"/>
              <a:buNone/>
            </a:pPr>
            <a:r>
              <a:rPr lang="ko-KR" altLang="en-US" sz="2400" dirty="0"/>
              <a:t>언제 어디서나 예술품 전시를 편리하게 감상 할 수 있습니다</a:t>
            </a:r>
            <a:r>
              <a:rPr lang="en-US" altLang="ko-KR" sz="2400" dirty="0"/>
              <a:t>.</a:t>
            </a: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kern="1200" dirty="0">
                <a:solidFill>
                  <a:schemeClr val="tx1"/>
                </a:solidFill>
                <a:effectLst/>
                <a:latin typeface="+mn-lt"/>
                <a:ea typeface="+mn-ea"/>
                <a:cs typeface="+mn-cs"/>
              </a:rPr>
              <a:t>Interaction</a:t>
            </a:r>
            <a:r>
              <a:rPr lang="en-US" sz="1200" b="1" i="0" kern="1200" dirty="0">
                <a:solidFill>
                  <a:schemeClr val="tx1"/>
                </a:solidFill>
                <a:effectLst/>
                <a:latin typeface="+mn-lt"/>
                <a:ea typeface="+mn-ea"/>
                <a:cs typeface="+mn-cs"/>
              </a:rPr>
              <a:t> </a:t>
            </a:r>
            <a:r>
              <a:rPr lang="ko-KR" altLang="en-US" sz="2400" dirty="0"/>
              <a:t>수단도 매우 자연스럽고 실제 장면과 유사합니다</a:t>
            </a:r>
            <a:r>
              <a:rPr lang="en-US" altLang="ko-KR" sz="2400" dirty="0"/>
              <a:t>.</a:t>
            </a:r>
          </a:p>
          <a:p>
            <a:pPr marL="0" indent="0" algn="just">
              <a:buFont typeface="Wingdings" panose="05000000000000000000" pitchFamily="2" charset="2"/>
              <a:buNone/>
            </a:pPr>
            <a:r>
              <a:rPr lang="ko-KR" altLang="en-US" sz="2400" dirty="0"/>
              <a:t>작품은 어느 정도 왜곡되어 사용자 몰입감에 영향을 미치는 요인으로 봅니다</a:t>
            </a:r>
            <a:r>
              <a:rPr lang="en-US" altLang="ko-KR" sz="2400" dirty="0"/>
              <a:t>.</a:t>
            </a:r>
            <a:endParaRPr lang="en-US" sz="2400"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1415557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2400" kern="1200" dirty="0">
                <a:solidFill>
                  <a:schemeClr val="tx1"/>
                </a:solidFill>
                <a:effectLst/>
                <a:latin typeface="+mn-lt"/>
                <a:ea typeface="+mn-ea"/>
                <a:cs typeface="+mn-cs"/>
              </a:rPr>
              <a:t>하드웨어 장비의 경우 </a:t>
            </a:r>
            <a:r>
              <a:rPr lang="en-US" altLang="ko-KR" sz="2400" kern="1200" dirty="0">
                <a:solidFill>
                  <a:schemeClr val="tx1"/>
                </a:solidFill>
                <a:effectLst/>
                <a:latin typeface="+mn-lt"/>
                <a:ea typeface="+mn-ea"/>
                <a:cs typeface="+mn-cs"/>
              </a:rPr>
              <a:t>: </a:t>
            </a:r>
            <a:r>
              <a:rPr lang="ko-KR" altLang="en-US" sz="2400" kern="1200" dirty="0">
                <a:solidFill>
                  <a:schemeClr val="tx1"/>
                </a:solidFill>
                <a:effectLst/>
                <a:latin typeface="+mn-lt"/>
                <a:ea typeface="+mn-ea"/>
                <a:cs typeface="+mn-cs"/>
              </a:rPr>
              <a:t>실험 그룹은 하드웨어 장비에 대한 요구 사항이 상대적으로 높습니다</a:t>
            </a:r>
            <a:r>
              <a:rPr lang="en-US" altLang="ko-KR" sz="2400" kern="1200" dirty="0">
                <a:solidFill>
                  <a:schemeClr val="tx1"/>
                </a:solidFill>
                <a:effectLst/>
                <a:latin typeface="+mn-lt"/>
                <a:ea typeface="+mn-ea"/>
                <a:cs typeface="+mn-cs"/>
              </a:rPr>
              <a:t>.</a:t>
            </a:r>
          </a:p>
          <a:p>
            <a:endParaRPr lang="en-US" altLang="ko-KR" sz="2400" kern="1200" dirty="0">
              <a:solidFill>
                <a:schemeClr val="tx1"/>
              </a:solidFill>
              <a:effectLst/>
              <a:latin typeface="+mn-lt"/>
              <a:ea typeface="+mn-ea"/>
              <a:cs typeface="+mn-cs"/>
            </a:endParaRPr>
          </a:p>
          <a:p>
            <a:r>
              <a:rPr lang="ko-KR" altLang="en-US" sz="2400" kern="1200" dirty="0">
                <a:solidFill>
                  <a:schemeClr val="tx1"/>
                </a:solidFill>
                <a:effectLst/>
                <a:latin typeface="+mn-lt"/>
                <a:ea typeface="+mn-ea"/>
                <a:cs typeface="+mn-cs"/>
              </a:rPr>
              <a:t>교육 효과 </a:t>
            </a:r>
            <a:r>
              <a:rPr lang="en-US" altLang="ko-KR" sz="2400" kern="1200" dirty="0">
                <a:solidFill>
                  <a:schemeClr val="tx1"/>
                </a:solidFill>
                <a:effectLst/>
                <a:latin typeface="+mn-lt"/>
                <a:ea typeface="+mn-ea"/>
                <a:cs typeface="+mn-cs"/>
              </a:rPr>
              <a:t>: AR </a:t>
            </a:r>
            <a:r>
              <a:rPr lang="ko-KR" altLang="en-US" sz="2400" kern="1200" dirty="0">
                <a:solidFill>
                  <a:schemeClr val="tx1"/>
                </a:solidFill>
                <a:effectLst/>
                <a:latin typeface="+mn-lt"/>
                <a:ea typeface="+mn-ea"/>
                <a:cs typeface="+mn-cs"/>
              </a:rPr>
              <a:t>기술 그룹은 전통적인 교수법 그룹에 비해 관심과 교육 효과가 뛰어나고 인상을 심화시킨다</a:t>
            </a:r>
            <a:r>
              <a:rPr lang="en-US" altLang="ko-KR" sz="2400" kern="1200" dirty="0">
                <a:solidFill>
                  <a:schemeClr val="tx1"/>
                </a:solidFill>
                <a:effectLst/>
                <a:latin typeface="+mn-lt"/>
                <a:ea typeface="+mn-ea"/>
                <a:cs typeface="+mn-cs"/>
              </a:rPr>
              <a:t>.</a:t>
            </a:r>
          </a:p>
          <a:p>
            <a:endParaRPr lang="en-US" altLang="ko-KR" sz="2400" kern="1200" dirty="0">
              <a:solidFill>
                <a:schemeClr val="tx1"/>
              </a:solidFill>
              <a:effectLst/>
              <a:latin typeface="+mn-lt"/>
              <a:ea typeface="+mn-ea"/>
              <a:cs typeface="+mn-cs"/>
            </a:endParaRPr>
          </a:p>
          <a:p>
            <a:r>
              <a:rPr lang="en-US" altLang="ko-KR" sz="2400" kern="1200" dirty="0">
                <a:solidFill>
                  <a:schemeClr val="tx1"/>
                </a:solidFill>
                <a:effectLst/>
                <a:latin typeface="+mn-lt"/>
                <a:ea typeface="+mn-ea"/>
                <a:cs typeface="+mn-cs"/>
              </a:rPr>
              <a:t>AR</a:t>
            </a:r>
            <a:r>
              <a:rPr lang="ko-KR" altLang="en-US" sz="2400" kern="1200" dirty="0">
                <a:solidFill>
                  <a:schemeClr val="tx1"/>
                </a:solidFill>
                <a:effectLst/>
                <a:latin typeface="+mn-lt"/>
                <a:ea typeface="+mn-ea"/>
                <a:cs typeface="+mn-cs"/>
              </a:rPr>
              <a:t>을 사용하면 아이들의 학습 관심과 탐험 열정을 더 쉽게 자극 할 수 있습니다</a:t>
            </a:r>
            <a:r>
              <a:rPr lang="en-US" altLang="ko-KR" sz="2400" kern="1200" dirty="0">
                <a:solidFill>
                  <a:schemeClr val="tx1"/>
                </a:solidFill>
                <a:effectLst/>
                <a:latin typeface="+mn-lt"/>
                <a:ea typeface="+mn-ea"/>
                <a:cs typeface="+mn-cs"/>
              </a:rPr>
              <a:t>.</a:t>
            </a:r>
          </a:p>
          <a:p>
            <a:r>
              <a:rPr lang="zh-CN" altLang="en-US" sz="2400" kern="1200" dirty="0">
                <a:solidFill>
                  <a:schemeClr val="tx1"/>
                </a:solidFill>
                <a:effectLst/>
                <a:latin typeface="+mn-lt"/>
                <a:ea typeface="+mn-ea"/>
                <a:cs typeface="+mn-cs"/>
              </a:rPr>
              <a:t>结果表明，在硬件设备方面，实验组在硬件设备上要求较高。运用了</a:t>
            </a:r>
            <a:r>
              <a:rPr lang="en-US" sz="2400" kern="1200" dirty="0">
                <a:solidFill>
                  <a:schemeClr val="tx1"/>
                </a:solidFill>
                <a:effectLst/>
                <a:latin typeface="+mn-lt"/>
                <a:ea typeface="+mn-ea"/>
                <a:cs typeface="+mn-cs"/>
              </a:rPr>
              <a:t>AR </a:t>
            </a:r>
            <a:r>
              <a:rPr lang="zh-CN" altLang="en-US" sz="2400" kern="1200" dirty="0">
                <a:solidFill>
                  <a:schemeClr val="tx1"/>
                </a:solidFill>
                <a:effectLst/>
                <a:latin typeface="+mn-lt"/>
                <a:ea typeface="+mn-ea"/>
                <a:cs typeface="+mn-cs"/>
              </a:rPr>
              <a:t>技术的实验组在趣味性和教育效果方面明显优于对照组的传统教学方式，在交互方面，使实验对象直接参与互动，加深印象，对照组的实施更加简单由于幼儿园的孩子尚且年幼，不能表达自己的态度，为了更深入地了解这个实验，研究采访了这个班的老师。老师的意见总结如下：“这种学习方式将触觉，视觉结合在一起，并且学生可以发挥想象力用画笔表达自己的想法，更容易激发孩子学习的兴趣和探索的热情。</a:t>
            </a:r>
            <a:endParaRPr lang="zh-CN" altLang="en-US" sz="3200"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4005045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a:t>물입감에서 </a:t>
            </a:r>
            <a:r>
              <a:rPr lang="en-US" altLang="zh-CN" sz="1600" dirty="0"/>
              <a:t>Oculus </a:t>
            </a:r>
            <a:r>
              <a:rPr lang="ko-KR" altLang="en-US" sz="1600" dirty="0"/>
              <a:t>이 </a:t>
            </a:r>
            <a:r>
              <a:rPr lang="en-US" altLang="ko-KR" sz="1600" dirty="0" err="1"/>
              <a:t>LeapMotiom</a:t>
            </a:r>
            <a:r>
              <a:rPr lang="en-US" altLang="ko-KR" sz="1600" dirty="0"/>
              <a:t> </a:t>
            </a:r>
            <a:r>
              <a:rPr lang="ko-KR" altLang="en-US" sz="1600" dirty="0"/>
              <a:t>보다 좀 강하고 제어 할 때 정화도 높습니다</a:t>
            </a:r>
            <a:r>
              <a:rPr lang="en-US" altLang="ko-KR" sz="1600" dirty="0"/>
              <a:t>. </a:t>
            </a:r>
            <a:r>
              <a:rPr lang="en-US" altLang="ko-KR" sz="1600" dirty="0" err="1"/>
              <a:t>LeapMotiom</a:t>
            </a:r>
            <a:r>
              <a:rPr lang="en-US" altLang="ko-KR" sz="1600" dirty="0"/>
              <a:t> </a:t>
            </a:r>
            <a:r>
              <a:rPr lang="ko-KR" altLang="en-US" sz="1600" dirty="0"/>
              <a:t>손짓을 통해 자연 스럽지만 정확도가 낮아서 물입 감을 떨어 집니다 </a:t>
            </a:r>
            <a:r>
              <a:rPr lang="en-US" altLang="ko-KR" sz="1600" dirty="0"/>
              <a:t>. </a:t>
            </a:r>
            <a:r>
              <a:rPr lang="ko-KR" altLang="en-US" sz="1600" dirty="0"/>
              <a:t>두 방식이 전통 교수법 보다 교육적인 효과가 좋 습니다</a:t>
            </a:r>
            <a:r>
              <a:rPr lang="en-US" altLang="ko-KR" sz="1600" dirty="0"/>
              <a:t>.</a:t>
            </a:r>
            <a:endParaRPr lang="zh-CN" altLang="en-US" sz="1600"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kern="1200" dirty="0">
                <a:solidFill>
                  <a:schemeClr val="tx1"/>
                </a:solidFill>
                <a:effectLst/>
                <a:latin typeface="+mn-lt"/>
                <a:ea typeface="+mn-ea"/>
                <a:cs typeface="+mn-cs"/>
              </a:rPr>
              <a:t>먼저 제가 만든 응용 포로그램을 실행및 평가과정 동영상으로 보여 드립겠습니다</a:t>
            </a:r>
            <a:r>
              <a:rPr lang="en-US" sz="1200" kern="1200" dirty="0">
                <a:solidFill>
                  <a:schemeClr val="tx1"/>
                </a:solidFill>
                <a:effectLst/>
                <a:latin typeface="+mn-lt"/>
                <a:ea typeface="+mn-ea"/>
                <a:cs typeface="+mn-cs"/>
              </a:rPr>
              <a:t>.</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VR </a:t>
            </a:r>
            <a:r>
              <a:rPr lang="ko-KR" altLang="en-US" sz="1200" dirty="0"/>
              <a:t>가상 현실 </a:t>
            </a:r>
            <a:r>
              <a:rPr lang="ko-KR" altLang="en-US" sz="1200" b="0" i="0" kern="1200" dirty="0">
                <a:solidFill>
                  <a:schemeClr val="tx1"/>
                </a:solidFill>
                <a:effectLst/>
                <a:latin typeface="+mn-lt"/>
                <a:ea typeface="+mn-ea"/>
                <a:cs typeface="+mn-cs"/>
              </a:rPr>
              <a:t>아트 전시관</a:t>
            </a:r>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AR </a:t>
            </a:r>
            <a:r>
              <a:rPr lang="ko-KR" altLang="en-US" sz="1200" dirty="0"/>
              <a:t>증가 현실 </a:t>
            </a:r>
            <a:r>
              <a:rPr lang="en-US" altLang="ko-KR" sz="1200" b="0" i="0" kern="1200" dirty="0">
                <a:solidFill>
                  <a:schemeClr val="tx1"/>
                </a:solidFill>
                <a:effectLst/>
                <a:latin typeface="+mn-lt"/>
                <a:ea typeface="+mn-ea"/>
                <a:cs typeface="+mn-cs"/>
              </a:rPr>
              <a:t>3D</a:t>
            </a:r>
            <a:r>
              <a:rPr lang="ko-KR" altLang="en-US" sz="1200" b="0" i="0" kern="1200" dirty="0">
                <a:solidFill>
                  <a:schemeClr val="tx1"/>
                </a:solidFill>
                <a:effectLst/>
                <a:latin typeface="+mn-lt"/>
                <a:ea typeface="+mn-ea"/>
                <a:cs typeface="+mn-cs"/>
              </a:rPr>
              <a:t>착색 게임</a:t>
            </a:r>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MR </a:t>
            </a:r>
            <a:r>
              <a:rPr lang="ko-KR" altLang="en-US" sz="1200" dirty="0"/>
              <a:t>혼합 현실 </a:t>
            </a:r>
            <a:r>
              <a:rPr lang="ko-KR" altLang="en-US" sz="1200" b="0" i="0" kern="1200" dirty="0">
                <a:solidFill>
                  <a:schemeClr val="tx1"/>
                </a:solidFill>
                <a:effectLst/>
                <a:latin typeface="+mn-lt"/>
                <a:ea typeface="+mn-ea"/>
                <a:cs typeface="+mn-cs"/>
              </a:rPr>
              <a:t>화학 실험실</a:t>
            </a:r>
            <a:endParaRPr lang="en-US" altLang="ko-KR" sz="1200" b="0" i="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300888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a:t>평가 결과에 따라서 </a:t>
            </a:r>
            <a:r>
              <a:rPr lang="ko-KR" altLang="en-US" sz="1600" dirty="0"/>
              <a:t>혼합 현실 </a:t>
            </a:r>
            <a:r>
              <a:rPr lang="zh-CN" altLang="en-US" sz="1600" dirty="0"/>
              <a:t>화경과 구도를 이용 해서 더 좋은 교육 효과를 나온다</a:t>
            </a:r>
          </a:p>
          <a:p>
            <a:r>
              <a:rPr lang="zh-CN" altLang="en-US" sz="1600" dirty="0"/>
              <a:t>VR 장비 oculus 세트 가격이 비싸고 이동도 안된다, 또는 오래 쓰면 어지러움 문제를 해결해야 한다,  교모 있는 교육용도로 힘든다 </a:t>
            </a:r>
          </a:p>
          <a:p>
            <a:r>
              <a:rPr lang="zh-CN" altLang="en-US" sz="1600" dirty="0"/>
              <a:t>Leapmotion 인터랙션방식이 자연스럽지만 정화도과 민감도 많이 떨어진다 </a:t>
            </a:r>
            <a:endParaRPr lang="en-US" altLang="zh-CN" sz="1600" dirty="0"/>
          </a:p>
          <a:p>
            <a:endParaRPr lang="zh-CN" altLang="en-US" sz="1600" dirty="0"/>
          </a:p>
          <a:p>
            <a:r>
              <a:rPr lang="zh-CN" altLang="en-US" sz="1600" dirty="0"/>
              <a:t>VR 를 비해서 AR의교육적의 응용 잠재력 력이 더 많다고 볼 수 있다</a:t>
            </a:r>
            <a:endParaRPr lang="en-US" altLang="zh-CN" sz="1600" dirty="0"/>
          </a:p>
          <a:p>
            <a:endParaRPr lang="zh-CN" altLang="en-US" sz="1600" dirty="0"/>
          </a:p>
          <a:p>
            <a:r>
              <a:rPr lang="zh-CN" altLang="en-US" sz="1600" dirty="0"/>
              <a:t>교육용 혼합현실 응용이 단일한 실현 법이 없고 교육 내용 과 교육 대상에 따라서 잘 결합 할 수 있게 디자인 해야 한다</a:t>
            </a:r>
            <a:endParaRPr lang="en-US" altLang="zh-CN"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600" dirty="0"/>
              <a:t>전통적인 교수법과 비교할 때의 이점</a:t>
            </a:r>
            <a:r>
              <a:rPr lang="en-US" altLang="ko-KR" sz="1600" dirty="0"/>
              <a:t>,</a:t>
            </a:r>
            <a:r>
              <a:rPr lang="ko-KR" altLang="en-US" sz="1600" dirty="0"/>
              <a:t> 교육 과 기술을 통합하는 방법을 제시합니다</a:t>
            </a:r>
            <a:r>
              <a:rPr lang="en-US" altLang="ko-KR" sz="1600" dirty="0"/>
              <a:t>.</a:t>
            </a:r>
            <a:endParaRPr lang="zh-CN" altLang="en-US" sz="1600" dirty="0"/>
          </a:p>
          <a:p>
            <a:endParaRPr lang="zh-CN" altLang="en-US" sz="1600"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600" dirty="0"/>
              <a:t>막지막느로 종간발표 할 떄 심사교수님들의 의견을 들어서 수정 사항 입니다</a:t>
            </a:r>
            <a:r>
              <a:rPr lang="en-US" altLang="ko-KR" sz="1600" dirty="0"/>
              <a:t>.</a:t>
            </a:r>
          </a:p>
          <a:p>
            <a:r>
              <a:rPr lang="ko-KR" altLang="en-US" sz="1600" dirty="0"/>
              <a:t>논문에의 그림을 화상도 높혔어요 </a:t>
            </a:r>
            <a:r>
              <a:rPr lang="en-US" altLang="ko-KR" sz="1600" dirty="0"/>
              <a:t>,</a:t>
            </a:r>
          </a:p>
          <a:p>
            <a:r>
              <a:rPr lang="ko-KR" altLang="en-US" sz="1600" dirty="0"/>
              <a:t>한국에서의 응용 포로그램 사례를 추가 하기</a:t>
            </a:r>
            <a:endParaRPr lang="en-US" altLang="ko-KR" sz="1600" dirty="0"/>
          </a:p>
          <a:p>
            <a:r>
              <a:rPr lang="ko-KR" altLang="en-US" sz="1600" dirty="0"/>
              <a:t>참고 눈문의  </a:t>
            </a:r>
            <a:r>
              <a:rPr lang="ko-KR" altLang="en-US" sz="1200" b="0" i="0" kern="1200" dirty="0">
                <a:solidFill>
                  <a:schemeClr val="tx1"/>
                </a:solidFill>
                <a:effectLst/>
                <a:latin typeface="+mn-lt"/>
                <a:ea typeface="+mn-ea"/>
                <a:cs typeface="+mn-cs"/>
              </a:rPr>
              <a:t>포맷을 수정 하기</a:t>
            </a:r>
            <a:endParaRPr lang="en-US" altLang="ko-KR" sz="1200" b="0" i="0" kern="1200" dirty="0">
              <a:solidFill>
                <a:schemeClr val="tx1"/>
              </a:solidFill>
              <a:effectLst/>
              <a:latin typeface="+mn-lt"/>
              <a:ea typeface="+mn-ea"/>
              <a:cs typeface="+mn-cs"/>
            </a:endParaRPr>
          </a:p>
          <a:p>
            <a:endParaRPr lang="zh-CN" altLang="en-US" sz="1600"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extLst>
      <p:ext uri="{BB962C8B-B14F-4D97-AF65-F5344CB8AC3E}">
        <p14:creationId xmlns:p14="http://schemas.microsoft.com/office/powerpoint/2010/main" val="1894379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동양상 마침 후</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제</a:t>
            </a:r>
            <a:r>
              <a:rPr lang="en-US" sz="1200" kern="1200" dirty="0">
                <a:solidFill>
                  <a:schemeClr val="tx1"/>
                </a:solidFill>
                <a:effectLst/>
                <a:latin typeface="+mn-lt"/>
                <a:ea typeface="+mn-ea"/>
                <a:cs typeface="+mn-cs"/>
              </a:rPr>
              <a:t>1</a:t>
            </a:r>
            <a:r>
              <a:rPr lang="ko-KR" altLang="en-US" sz="1200" kern="1200" dirty="0">
                <a:solidFill>
                  <a:schemeClr val="tx1"/>
                </a:solidFill>
                <a:effectLst/>
                <a:latin typeface="+mn-lt"/>
                <a:ea typeface="+mn-ea"/>
                <a:cs typeface="+mn-cs"/>
              </a:rPr>
              <a:t>장에서 더 자세히 설명 하겠습니다</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세 가지 교육용 프로그램을 설계하여 개발 했습니다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이 그림들과 같이 가상 현실 아트 전시관</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증강 현실 </a:t>
            </a:r>
            <a:r>
              <a:rPr lang="en-US" sz="1200" kern="1200" dirty="0">
                <a:solidFill>
                  <a:schemeClr val="tx1"/>
                </a:solidFill>
                <a:effectLst/>
                <a:latin typeface="+mn-lt"/>
                <a:ea typeface="+mn-ea"/>
                <a:cs typeface="+mn-cs"/>
              </a:rPr>
              <a:t>3D</a:t>
            </a:r>
            <a:r>
              <a:rPr lang="ko-KR" altLang="en-US" sz="1200" kern="1200" dirty="0">
                <a:solidFill>
                  <a:schemeClr val="tx1"/>
                </a:solidFill>
                <a:effectLst/>
                <a:latin typeface="+mn-lt"/>
                <a:ea typeface="+mn-ea"/>
                <a:cs typeface="+mn-cs"/>
              </a:rPr>
              <a:t>착색 게임 </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그리고 혼합 현실 화학 실험실 </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각각의 응용 포로그램의 실행하는 화면 입니다</a:t>
            </a:r>
            <a:r>
              <a:rPr lang="en-US" sz="1200" kern="1200" dirty="0">
                <a:solidFill>
                  <a:schemeClr val="tx1"/>
                </a:solidFill>
                <a:effectLst/>
                <a:latin typeface="+mn-lt"/>
                <a:ea typeface="+mn-ea"/>
                <a:cs typeface="+mn-cs"/>
              </a:rPr>
              <a:t>.</a:t>
            </a:r>
          </a:p>
          <a:p>
            <a:endParaRPr lang="en-US" altLang="ko-KR"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개념 설명 </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이어서 관련 개념과  이런 최신 기술 지금의 발전 형태를 설명 합니다</a:t>
            </a:r>
            <a:r>
              <a:rPr lang="en-US"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가상 현실기술이 컴퓨터그래픽이 만든 가상환경에 사용자를 몰입하도록 하는 것이고 증강현실은 가상의 객체를 실제 환경에서 실감나는 부가정보를 제공받을 수 있는 것이다</a:t>
            </a:r>
            <a:r>
              <a:rPr lang="en-US" sz="1200" kern="1200" dirty="0">
                <a:solidFill>
                  <a:schemeClr val="tx1"/>
                </a:solidFill>
                <a:effectLst/>
                <a:latin typeface="+mn-lt"/>
                <a:ea typeface="+mn-ea"/>
                <a:cs typeface="+mn-cs"/>
              </a:rPr>
              <a:t>.</a:t>
            </a:r>
          </a:p>
          <a:p>
            <a:r>
              <a:rPr lang="ko-KR" altLang="en-US" sz="1200" kern="1200" dirty="0">
                <a:solidFill>
                  <a:schemeClr val="tx1"/>
                </a:solidFill>
                <a:effectLst/>
                <a:latin typeface="+mn-lt"/>
                <a:ea typeface="+mn-ea"/>
                <a:cs typeface="+mn-cs"/>
              </a:rPr>
              <a:t>아래 그림은 </a:t>
            </a:r>
            <a:r>
              <a:rPr lang="en-US"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폴 밀그램</a:t>
            </a:r>
            <a:r>
              <a:rPr lang="en-US" sz="1200" kern="1200" dirty="0">
                <a:solidFill>
                  <a:schemeClr val="tx1"/>
                </a:solidFill>
                <a:effectLst/>
                <a:latin typeface="+mn-lt"/>
                <a:ea typeface="+mn-ea"/>
                <a:cs typeface="+mn-cs"/>
              </a:rPr>
              <a:t>Paul Milgram )</a:t>
            </a:r>
            <a:r>
              <a:rPr lang="ko-KR" altLang="en-US" sz="1200" kern="1200" dirty="0">
                <a:solidFill>
                  <a:schemeClr val="tx1"/>
                </a:solidFill>
                <a:effectLst/>
                <a:latin typeface="+mn-lt"/>
                <a:ea typeface="+mn-ea"/>
                <a:cs typeface="+mn-cs"/>
              </a:rPr>
              <a:t>과 </a:t>
            </a:r>
            <a:r>
              <a:rPr lang="en-US" sz="1200" kern="1200" dirty="0">
                <a:solidFill>
                  <a:schemeClr val="tx1"/>
                </a:solidFill>
                <a:effectLst/>
                <a:latin typeface="+mn-lt"/>
                <a:ea typeface="+mn-ea"/>
                <a:cs typeface="+mn-cs"/>
              </a:rPr>
              <a:t>(Fumio </a:t>
            </a:r>
            <a:r>
              <a:rPr lang="en-US" sz="1200" kern="1200" dirty="0" err="1">
                <a:solidFill>
                  <a:schemeClr val="tx1"/>
                </a:solidFill>
                <a:effectLst/>
                <a:latin typeface="+mn-lt"/>
                <a:ea typeface="+mn-ea"/>
                <a:cs typeface="+mn-cs"/>
              </a:rPr>
              <a:t>Kishino</a:t>
            </a:r>
            <a:r>
              <a:rPr lang="ko-KR" altLang="en-US" sz="1200" kern="1200" dirty="0">
                <a:solidFill>
                  <a:schemeClr val="tx1"/>
                </a:solidFill>
                <a:effectLst/>
                <a:latin typeface="+mn-lt"/>
                <a:ea typeface="+mn-ea"/>
                <a:cs typeface="+mn-cs"/>
              </a:rPr>
              <a:t>후미오키시노</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제시 한 “가상 연속체</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이라고 합니다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혼합 현실은 양쪽 정점을 제외하고 중간의 가상 현실과 증강 현실의 섞인 부분을 말합니다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분문에서 또 마찬가지로 혼합 현실은 가상 현실과 증강 현실의 기능을  용합되여 다 포함됩니다</a:t>
            </a:r>
            <a:r>
              <a:rPr lang="en-US"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2</a:t>
            </a:r>
            <a:r>
              <a:rPr lang="ko-KR" altLang="en-US" sz="1200" kern="1200" dirty="0">
                <a:solidFill>
                  <a:schemeClr val="tx1"/>
                </a:solidFill>
                <a:effectLst/>
                <a:latin typeface="+mn-lt"/>
                <a:ea typeface="+mn-ea"/>
                <a:cs typeface="+mn-cs"/>
              </a:rPr>
              <a:t>장에는 관련한 연구 자료를 살펴 보겠습니다 </a:t>
            </a:r>
            <a:r>
              <a:rPr lang="en-US"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ko-KR" altLang="en-US" sz="1200" kern="1200" dirty="0">
                <a:solidFill>
                  <a:schemeClr val="tx1"/>
                </a:solidFill>
                <a:effectLst/>
                <a:latin typeface="+mn-lt"/>
                <a:ea typeface="+mn-ea"/>
                <a:cs typeface="+mn-cs"/>
              </a:rPr>
              <a:t>교육 전문가 피아제 </a:t>
            </a:r>
            <a:r>
              <a:rPr lang="en-US" sz="1200" kern="1200" dirty="0">
                <a:solidFill>
                  <a:schemeClr val="tx1"/>
                </a:solidFill>
                <a:effectLst/>
                <a:latin typeface="+mn-lt"/>
                <a:ea typeface="+mn-ea"/>
                <a:cs typeface="+mn-cs"/>
              </a:rPr>
              <a:t>(Piaget)</a:t>
            </a:r>
            <a:r>
              <a:rPr lang="ko-KR" altLang="en-US" sz="1200" kern="1200" dirty="0">
                <a:solidFill>
                  <a:schemeClr val="tx1"/>
                </a:solidFill>
                <a:effectLst/>
                <a:latin typeface="+mn-lt"/>
                <a:ea typeface="+mn-ea"/>
                <a:cs typeface="+mn-cs"/>
              </a:rPr>
              <a:t>가 </a:t>
            </a:r>
            <a:r>
              <a:rPr lang="en-US"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실험실을 교실로 옮긴다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라고 말했다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샴크 과 카스</a:t>
            </a:r>
            <a:r>
              <a:rPr lang="en-US" sz="1200" kern="1200" dirty="0" err="1">
                <a:solidFill>
                  <a:schemeClr val="tx1"/>
                </a:solidFill>
                <a:effectLst/>
                <a:latin typeface="+mn-lt"/>
                <a:ea typeface="+mn-ea"/>
                <a:cs typeface="+mn-cs"/>
              </a:rPr>
              <a:t>Schank</a:t>
            </a:r>
            <a:r>
              <a:rPr lang="ko-KR" altLang="en-US" sz="1200" kern="1200" dirty="0">
                <a:solidFill>
                  <a:schemeClr val="tx1"/>
                </a:solidFill>
                <a:effectLst/>
                <a:latin typeface="+mn-lt"/>
                <a:ea typeface="+mn-ea"/>
                <a:cs typeface="+mn-cs"/>
              </a:rPr>
              <a:t>과</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Kass</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제시한 효과적인 학습 환경의 세 가지 요소 중에</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학생들을 실제 학습 환경에 배치 해야 한다고 주장 했다</a:t>
            </a:r>
            <a:r>
              <a:rPr lang="en-US" sz="1200" kern="1200" dirty="0">
                <a:solidFill>
                  <a:schemeClr val="tx1"/>
                </a:solidFill>
                <a:effectLst/>
                <a:latin typeface="+mn-lt"/>
                <a:ea typeface="+mn-ea"/>
                <a:cs typeface="+mn-cs"/>
              </a:rPr>
              <a:t>.</a:t>
            </a:r>
          </a:p>
          <a:p>
            <a:pPr latinLnBrk="1"/>
            <a:endParaRPr lang="en-US" sz="1200" kern="1200" dirty="0">
              <a:solidFill>
                <a:schemeClr val="tx1"/>
              </a:solidFill>
              <a:effectLst/>
              <a:latin typeface="+mn-lt"/>
              <a:ea typeface="+mn-ea"/>
              <a:cs typeface="+mn-cs"/>
            </a:endParaRPr>
          </a:p>
          <a:p>
            <a:pPr latinLnBrk="1"/>
            <a:r>
              <a:rPr lang="ko-KR" altLang="en-US" sz="1200" kern="1200" dirty="0">
                <a:solidFill>
                  <a:schemeClr val="tx1"/>
                </a:solidFill>
                <a:effectLst/>
                <a:latin typeface="+mn-lt"/>
                <a:ea typeface="+mn-ea"/>
                <a:cs typeface="+mn-cs"/>
              </a:rPr>
              <a:t>구성주의 견해에 따라 </a:t>
            </a:r>
            <a:r>
              <a:rPr lang="en-US"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학습은 실제 상황에서 어떤 경험을 하는 것이다</a:t>
            </a:r>
            <a:r>
              <a:rPr lang="en-US" sz="1200" kern="1200" dirty="0">
                <a:solidFill>
                  <a:schemeClr val="tx1"/>
                </a:solidFill>
                <a:effectLst/>
                <a:latin typeface="+mn-lt"/>
                <a:ea typeface="+mn-ea"/>
                <a:cs typeface="+mn-cs"/>
              </a:rPr>
              <a:t>”</a:t>
            </a:r>
            <a:r>
              <a:rPr lang="ko-KR" altLang="en-US" sz="1200" kern="1200" dirty="0">
                <a:solidFill>
                  <a:schemeClr val="tx1"/>
                </a:solidFill>
                <a:effectLst/>
                <a:latin typeface="+mn-lt"/>
                <a:ea typeface="+mn-ea"/>
                <a:cs typeface="+mn-cs"/>
              </a:rPr>
              <a:t>라고 주장 한다</a:t>
            </a:r>
            <a:r>
              <a:rPr lang="en-US" sz="1200" kern="1200" dirty="0">
                <a:solidFill>
                  <a:schemeClr val="tx1"/>
                </a:solidFill>
                <a:effectLst/>
                <a:latin typeface="+mn-lt"/>
                <a:ea typeface="+mn-ea"/>
                <a:cs typeface="+mn-cs"/>
              </a:rPr>
              <a:t>.</a:t>
            </a:r>
          </a:p>
          <a:p>
            <a:pPr latinLnBrk="1"/>
            <a:endParaRPr lang="en-US" sz="1200" kern="1200" dirty="0">
              <a:solidFill>
                <a:schemeClr val="tx1"/>
              </a:solidFill>
              <a:effectLst/>
              <a:latin typeface="+mn-lt"/>
              <a:ea typeface="+mn-ea"/>
              <a:cs typeface="+mn-cs"/>
            </a:endParaRPr>
          </a:p>
          <a:p>
            <a:pPr latinLnBrk="1"/>
            <a:r>
              <a:rPr lang="ko-KR" altLang="en-US" sz="1200" kern="1200" dirty="0">
                <a:solidFill>
                  <a:schemeClr val="tx1"/>
                </a:solidFill>
                <a:effectLst/>
                <a:latin typeface="+mn-lt"/>
                <a:ea typeface="+mn-ea"/>
                <a:cs typeface="+mn-cs"/>
              </a:rPr>
              <a:t>이러한 이론적 연구는 교육에서 학생이 보고 들는 것 보다 실제 체험이더 중요하다는 것을 보여 줍니다</a:t>
            </a:r>
            <a:r>
              <a:rPr lang="en-US" sz="1200" kern="1200" dirty="0">
                <a:solidFill>
                  <a:schemeClr val="tx1"/>
                </a:solidFill>
                <a:effectLst/>
                <a:latin typeface="+mn-lt"/>
                <a:ea typeface="+mn-ea"/>
                <a:cs typeface="+mn-cs"/>
              </a:rPr>
              <a:t>.</a:t>
            </a:r>
          </a:p>
          <a:p>
            <a:endParaRPr lang="en-US" altLang="ko-KR" sz="1600" b="0" i="0" kern="1200" dirty="0">
              <a:solidFill>
                <a:schemeClr val="tx1"/>
              </a:solidFill>
              <a:effectLst/>
              <a:latin typeface="+mn-lt"/>
              <a:ea typeface="+mn-ea"/>
              <a:cs typeface="+mn-cs"/>
            </a:endParaRPr>
          </a:p>
          <a:p>
            <a:r>
              <a:rPr lang="ko-KR" altLang="en-US" sz="1200" kern="1200" dirty="0">
                <a:solidFill>
                  <a:schemeClr val="tx1"/>
                </a:solidFill>
                <a:effectLst/>
                <a:latin typeface="+mn-lt"/>
                <a:ea typeface="+mn-ea"/>
                <a:cs typeface="+mn-cs"/>
              </a:rPr>
              <a:t>현재 가상현실 및 증강현실은 수많은 영역에서 사용되고 있기 때문에 이러한 최신 기술을 교육에 접목시키는 것이 본 논문의 연구 목적이다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특히 교육에서의 가상현실 및 증강현실 기술은 학생들로 하여금 수동적인 학습 과정으로부터 능동적인 체험 과정으로 전환하여 학습을 진행하게 된다</a:t>
            </a:r>
            <a:r>
              <a:rPr lang="en-US" sz="1200" kern="1200" dirty="0">
                <a:solidFill>
                  <a:schemeClr val="tx1"/>
                </a:solidFill>
                <a:effectLst/>
                <a:latin typeface="+mn-lt"/>
                <a:ea typeface="+mn-ea"/>
                <a:cs typeface="+mn-cs"/>
              </a:rPr>
              <a:t>.</a:t>
            </a:r>
            <a:endParaRPr lang="zh-CN" altLang="en-US" sz="1600"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sz="1200" kern="1200" dirty="0">
                <a:solidFill>
                  <a:schemeClr val="tx1"/>
                </a:solidFill>
                <a:effectLst/>
                <a:latin typeface="+mn-lt"/>
                <a:ea typeface="+mn-ea"/>
                <a:cs typeface="+mn-cs"/>
              </a:rPr>
              <a:t>가상현실 과 증강 현실 은 교육적인 응용은 주로 몇 가지 있다 </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완잔한 가상으로 만든 환경에서 하는 응용과 실습 안전 교육을 위해서 만든 가상 건설 현장 프로그램 있습니다</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ko-KR" altLang="en-US" sz="1200" kern="1200" dirty="0">
                <a:solidFill>
                  <a:schemeClr val="tx1"/>
                </a:solidFill>
                <a:effectLst/>
                <a:latin typeface="+mn-lt"/>
                <a:ea typeface="+mn-ea"/>
                <a:cs typeface="+mn-cs"/>
              </a:rPr>
              <a:t>증강 현실 기술을 이용하여  유아교육용</a:t>
            </a:r>
            <a:r>
              <a:rPr lang="en-US" sz="1200" kern="1200" dirty="0">
                <a:solidFill>
                  <a:schemeClr val="tx1"/>
                </a:solidFill>
                <a:effectLst/>
                <a:latin typeface="+mn-lt"/>
                <a:ea typeface="+mn-ea"/>
                <a:cs typeface="+mn-cs"/>
              </a:rPr>
              <a:t> AR</a:t>
            </a:r>
            <a:r>
              <a:rPr lang="ko-KR" altLang="en-US" sz="1200" kern="1200" dirty="0">
                <a:solidFill>
                  <a:schemeClr val="tx1"/>
                </a:solidFill>
                <a:effectLst/>
                <a:latin typeface="+mn-lt"/>
                <a:ea typeface="+mn-ea"/>
                <a:cs typeface="+mn-cs"/>
              </a:rPr>
              <a:t>그림 책</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그리고 물리 학습 할 때 직관적인 실험효과를 보여 주면서 가르친다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언어 학습 응용  포로그램등 있습니다</a:t>
            </a:r>
            <a:r>
              <a:rPr lang="en-US" sz="1200" kern="1200" dirty="0">
                <a:solidFill>
                  <a:schemeClr val="tx1"/>
                </a:solidFill>
                <a:effectLst/>
                <a:latin typeface="+mn-lt"/>
                <a:ea typeface="+mn-ea"/>
                <a:cs typeface="+mn-cs"/>
              </a:rPr>
              <a:t>. </a:t>
            </a:r>
            <a:r>
              <a:rPr lang="ko-KR" altLang="en-US" sz="1200" kern="1200" dirty="0">
                <a:solidFill>
                  <a:schemeClr val="tx1"/>
                </a:solidFill>
                <a:effectLst/>
                <a:latin typeface="+mn-lt"/>
                <a:ea typeface="+mn-ea"/>
                <a:cs typeface="+mn-cs"/>
              </a:rPr>
              <a:t>그리고 위치에 기반으로 예를들어 여행지 과 반물관에 많이 쓸 수 있는 증강현실 응용이 있다 </a:t>
            </a:r>
            <a:r>
              <a:rPr lang="en-US" sz="120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5"/>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t>‹#›</a:t>
            </a:fld>
            <a:r>
              <a:rPr lang="zh-CN" altLang="en-US" sz="1800" b="0" dirty="0">
                <a:solidFill>
                  <a:schemeClr val="accent1"/>
                </a:solidFill>
                <a:latin typeface="微软雅黑 Light" panose="020B0502040204020203" pitchFamily="34" charset="-122"/>
                <a:ea typeface="微软雅黑 Light" panose="020B0502040204020203"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2018/6/17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2018/6/17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M30pe4AQei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355976" y="14629"/>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3" name="矩形 2"/>
          <p:cNvSpPr/>
          <p:nvPr/>
        </p:nvSpPr>
        <p:spPr>
          <a:xfrm>
            <a:off x="-19339" y="8174"/>
            <a:ext cx="9144000" cy="3174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Rectangle 3"/>
          <p:cNvSpPr txBox="1">
            <a:spLocks noChangeArrowheads="1"/>
          </p:cNvSpPr>
          <p:nvPr/>
        </p:nvSpPr>
        <p:spPr>
          <a:xfrm>
            <a:off x="719572" y="627534"/>
            <a:ext cx="7704856" cy="210289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b="1" dirty="0">
                <a:solidFill>
                  <a:schemeClr val="bg1"/>
                </a:solidFill>
                <a:latin typeface="微软雅黑" panose="020B0503020204020204" pitchFamily="34" charset="-122"/>
                <a:ea typeface="微软雅黑" panose="020B0503020204020204" pitchFamily="34" charset="-122"/>
              </a:rPr>
              <a:t>Development and Evaluation of Mixed Reality Educational Applications</a:t>
            </a:r>
            <a:endParaRPr lang="zh-CN" altLang="en-US" sz="3000" b="1" dirty="0">
              <a:solidFill>
                <a:schemeClr val="bg1"/>
              </a:solidFill>
              <a:latin typeface="微软雅黑" panose="020B0503020204020204" pitchFamily="34" charset="-122"/>
              <a:ea typeface="微软雅黑" panose="020B0503020204020204" pitchFamily="34" charset="-122"/>
            </a:endParaRPr>
          </a:p>
        </p:txBody>
      </p:sp>
      <p:sp>
        <p:nvSpPr>
          <p:cNvPr id="44" name="Rectangle 4"/>
          <p:cNvSpPr txBox="1">
            <a:spLocks noChangeArrowheads="1"/>
          </p:cNvSpPr>
          <p:nvPr/>
        </p:nvSpPr>
        <p:spPr>
          <a:xfrm>
            <a:off x="2195736" y="4175210"/>
            <a:ext cx="6928925" cy="968290"/>
          </a:xfrm>
          <a:prstGeom prst="rect">
            <a:avLst/>
          </a:prstGeom>
        </p:spPr>
        <p:txBody>
          <a:bodyPr vert="horz" lIns="91440" tIns="45720" rIns="91440" bIns="45720" rtlCol="0" anchor="b">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2018.05.29 </a:t>
            </a:r>
          </a:p>
          <a:p>
            <a:pPr marL="0" indent="0" algn="r">
              <a:buNone/>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Duan </a:t>
            </a:r>
            <a:r>
              <a:rPr lang="en-US" altLang="zh-CN" sz="1800" dirty="0" err="1">
                <a:latin typeface="Times New Roman" panose="02020603050405020304" pitchFamily="18" charset="0"/>
                <a:ea typeface="微软雅黑" panose="020B0503020204020204" pitchFamily="34" charset="-122"/>
                <a:cs typeface="Times New Roman" panose="02020603050405020304" pitchFamily="18" charset="0"/>
              </a:rPr>
              <a:t>XiaoYun</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r">
              <a:buNone/>
            </a:pPr>
            <a:r>
              <a:rPr lang="en-US" sz="1800" dirty="0">
                <a:latin typeface="Times New Roman" panose="02020603050405020304" pitchFamily="18" charset="0"/>
                <a:ea typeface="微软雅黑" panose="020B0503020204020204" pitchFamily="34" charset="-122"/>
                <a:cs typeface="Times New Roman" panose="02020603050405020304" pitchFamily="18" charset="0"/>
              </a:rPr>
              <a:t>Game Multimedia Engineering D</a:t>
            </a:r>
            <a:r>
              <a:rPr lang="en-US" altLang="ko-KR" sz="1800" dirty="0">
                <a:latin typeface="Times New Roman" panose="02020603050405020304" pitchFamily="18" charset="0"/>
                <a:ea typeface="微软雅黑" panose="020B0503020204020204" pitchFamily="34" charset="-122"/>
                <a:cs typeface="Times New Roman" panose="02020603050405020304" pitchFamily="18" charset="0"/>
              </a:rPr>
              <a:t>epartment </a:t>
            </a:r>
            <a:r>
              <a:rPr lang="en-US" sz="1800" dirty="0">
                <a:latin typeface="Times New Roman" panose="02020603050405020304" pitchFamily="18" charset="0"/>
                <a:ea typeface="微软雅黑" panose="020B0503020204020204" pitchFamily="34" charset="-122"/>
                <a:cs typeface="Times New Roman" panose="02020603050405020304" pitchFamily="18" charset="0"/>
              </a:rPr>
              <a:t>of Pai Chai University</a:t>
            </a:r>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right)">
                                      <p:cBhvr>
                                        <p:cTn id="11" dur="1000"/>
                                        <p:tgtEl>
                                          <p:spTgt spid="4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48685" y="1930934"/>
            <a:ext cx="950901" cy="1569660"/>
          </a:xfrm>
          <a:prstGeom prst="rect">
            <a:avLst/>
          </a:prstGeom>
          <a:noFill/>
        </p:spPr>
        <p:txBody>
          <a:bodyPr wrap="none" rtlCol="0">
            <a:spAutoFit/>
          </a:bodyPr>
          <a:lstStyle/>
          <a:p>
            <a:r>
              <a:rPr lang="en-US" altLang="zh-CN"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3</a:t>
            </a:r>
            <a:endParaRPr lang="zh-CN" altLang="en-US"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2448271" y="2392599"/>
            <a:ext cx="4283385" cy="646331"/>
          </a:xfrm>
          <a:prstGeom prst="rect">
            <a:avLst/>
          </a:prstGeom>
          <a:noFill/>
        </p:spPr>
        <p:txBody>
          <a:bodyPr wrap="square" rtlCol="0">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VR Art Exhibition</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22"/>
          <p:cNvSpPr>
            <a:spLocks noChangeArrowheads="1"/>
          </p:cNvSpPr>
          <p:nvPr/>
        </p:nvSpPr>
        <p:spPr bwMode="auto">
          <a:xfrm>
            <a:off x="5697368" y="185167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4" name="椭圆 65"/>
          <p:cNvSpPr>
            <a:spLocks noChangeArrowheads="1"/>
          </p:cNvSpPr>
          <p:nvPr/>
        </p:nvSpPr>
        <p:spPr bwMode="auto">
          <a:xfrm>
            <a:off x="4401224" y="185206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7" name="椭圆 36"/>
          <p:cNvSpPr>
            <a:spLocks noChangeArrowheads="1"/>
          </p:cNvSpPr>
          <p:nvPr/>
        </p:nvSpPr>
        <p:spPr bwMode="auto">
          <a:xfrm>
            <a:off x="5049296" y="185167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0" name="椭圆 16"/>
          <p:cNvSpPr>
            <a:spLocks noChangeArrowheads="1"/>
          </p:cNvSpPr>
          <p:nvPr/>
        </p:nvSpPr>
        <p:spPr bwMode="auto">
          <a:xfrm>
            <a:off x="3105080" y="185167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椭圆 16"/>
          <p:cNvSpPr>
            <a:spLocks noChangeArrowheads="1"/>
          </p:cNvSpPr>
          <p:nvPr/>
        </p:nvSpPr>
        <p:spPr bwMode="auto">
          <a:xfrm>
            <a:off x="3753152" y="185167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pic>
        <p:nvPicPr>
          <p:cNvPr id="11" name="图片 10"/>
          <p:cNvPicPr/>
          <p:nvPr/>
        </p:nvPicPr>
        <p:blipFill rotWithShape="1">
          <a:blip r:embed="rId3" cstate="print">
            <a:extLst>
              <a:ext uri="{28A0092B-C50C-407E-A947-70E740481C1C}">
                <a14:useLocalDpi xmlns:a14="http://schemas.microsoft.com/office/drawing/2010/main" val="0"/>
              </a:ext>
            </a:extLst>
          </a:blip>
          <a:srcRect t="13378"/>
          <a:stretch>
            <a:fillRect/>
          </a:stretch>
        </p:blipFill>
        <p:spPr>
          <a:xfrm>
            <a:off x="6814792" y="2064714"/>
            <a:ext cx="2282002" cy="13754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864097" y="431109"/>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1" name="Parallelogram 21"/>
          <p:cNvSpPr/>
          <p:nvPr/>
        </p:nvSpPr>
        <p:spPr>
          <a:xfrm>
            <a:off x="7136070" y="-2866"/>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llelogram 22"/>
          <p:cNvSpPr/>
          <p:nvPr/>
        </p:nvSpPr>
        <p:spPr>
          <a:xfrm>
            <a:off x="7596336" y="1536767"/>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5745" y="1059582"/>
            <a:ext cx="547260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2"/>
          <p:cNvSpPr>
            <a:spLocks noChangeArrowheads="1"/>
          </p:cNvSpPr>
          <p:nvPr/>
        </p:nvSpPr>
        <p:spPr bwMode="auto">
          <a:xfrm>
            <a:off x="6149062" y="593409"/>
            <a:ext cx="341135" cy="341756"/>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0" name="椭圆 65"/>
          <p:cNvSpPr>
            <a:spLocks noChangeArrowheads="1"/>
          </p:cNvSpPr>
          <p:nvPr/>
        </p:nvSpPr>
        <p:spPr bwMode="auto">
          <a:xfrm>
            <a:off x="5163842" y="593636"/>
            <a:ext cx="341135" cy="341135"/>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3" name="椭圆 16"/>
          <p:cNvSpPr>
            <a:spLocks noChangeArrowheads="1"/>
          </p:cNvSpPr>
          <p:nvPr/>
        </p:nvSpPr>
        <p:spPr bwMode="auto">
          <a:xfrm>
            <a:off x="5667278" y="593409"/>
            <a:ext cx="341755" cy="341756"/>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6" name="椭圆 16"/>
          <p:cNvSpPr>
            <a:spLocks noChangeArrowheads="1"/>
          </p:cNvSpPr>
          <p:nvPr/>
        </p:nvSpPr>
        <p:spPr bwMode="auto">
          <a:xfrm>
            <a:off x="4155110" y="593409"/>
            <a:ext cx="341755" cy="341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椭圆 16"/>
          <p:cNvSpPr>
            <a:spLocks noChangeArrowheads="1"/>
          </p:cNvSpPr>
          <p:nvPr/>
        </p:nvSpPr>
        <p:spPr bwMode="auto">
          <a:xfrm>
            <a:off x="4659166" y="593409"/>
            <a:ext cx="341755" cy="341756"/>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15" name="Text Placeholder 4"/>
          <p:cNvSpPr txBox="1"/>
          <p:nvPr/>
        </p:nvSpPr>
        <p:spPr>
          <a:xfrm>
            <a:off x="1016497" y="583509"/>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a:solidFill>
                  <a:schemeClr val="accent1"/>
                </a:solidFill>
                <a:latin typeface="微软雅黑" panose="020B0503020204020204" pitchFamily="34" charset="-122"/>
                <a:ea typeface="微软雅黑" panose="020B0503020204020204" pitchFamily="34" charset="-122"/>
              </a:rPr>
              <a:t>Game Design</a:t>
            </a: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6" name="TextBox 4"/>
          <p:cNvSpPr txBox="1"/>
          <p:nvPr/>
        </p:nvSpPr>
        <p:spPr>
          <a:xfrm>
            <a:off x="863278" y="1565922"/>
            <a:ext cx="5928934" cy="2223688"/>
          </a:xfrm>
          <a:prstGeom prst="rect">
            <a:avLst/>
          </a:prstGeom>
          <a:noFill/>
        </p:spPr>
        <p:txBody>
          <a:bodyPr wrap="square" lIns="68584" tIns="34291" rIns="68584" bIns="34291" rtlCol="0">
            <a:spAutoFit/>
          </a:bodyPr>
          <a:lstStyle/>
          <a:p>
            <a:pPr marL="342900" indent="-342900" algn="just">
              <a:buFont typeface="Wingdings" panose="05000000000000000000" pitchFamily="2" charset="2"/>
              <a:buChar char="§"/>
            </a:pPr>
            <a:r>
              <a:rPr lang="en-US" sz="2000" dirty="0"/>
              <a:t>Using Google Cardboard and Android Phone</a:t>
            </a:r>
          </a:p>
          <a:p>
            <a:pPr marL="342900" indent="-342900" algn="just">
              <a:buFont typeface="Wingdings" panose="05000000000000000000" pitchFamily="2" charset="2"/>
              <a:buChar char="§"/>
            </a:pPr>
            <a:r>
              <a:rPr lang="en-US" sz="2000" dirty="0"/>
              <a:t>Moving in FPV, the user in the virtual world automatically advances toward the view direction</a:t>
            </a:r>
          </a:p>
          <a:p>
            <a:pPr marL="342900" indent="-342900" algn="just">
              <a:buFont typeface="Wingdings" panose="05000000000000000000" pitchFamily="2" charset="2"/>
              <a:buChar char="§"/>
            </a:pPr>
            <a:r>
              <a:rPr lang="en-US" sz="2000" dirty="0"/>
              <a:t>Stops when entering a certain range near the art works or obstacles</a:t>
            </a:r>
          </a:p>
          <a:p>
            <a:pPr marL="342900" indent="-342900" algn="just">
              <a:buFont typeface="Wingdings" panose="05000000000000000000" pitchFamily="2" charset="2"/>
              <a:buChar char="§"/>
            </a:pPr>
            <a:r>
              <a:rPr lang="en-US" sz="2000" dirty="0"/>
              <a:t>Change the direction of movement by changing the view direction</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nodePh="1">
                                  <p:stCondLst>
                                    <p:cond delay="0"/>
                                  </p:stCondLst>
                                  <p:endCondLst>
                                    <p:cond evt="begin" delay="0">
                                      <p:tn val="14"/>
                                    </p:cond>
                                  </p:end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dissolve">
                                      <p:cBhvr>
                                        <p:cTn id="24" dur="500"/>
                                        <p:tgtEl>
                                          <p:spTgt spid="1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2" grpId="0" animBg="1"/>
      <p:bldP spid="15" grpId="0" build="p"/>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Implementation</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395537" y="802392"/>
            <a:ext cx="4319226" cy="2610911"/>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93"/>
          <p:cNvSpPr/>
          <p:nvPr/>
        </p:nvSpPr>
        <p:spPr>
          <a:xfrm>
            <a:off x="357868" y="77539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93"/>
          <p:cNvSpPr/>
          <p:nvPr/>
        </p:nvSpPr>
        <p:spPr>
          <a:xfrm rot="10800000">
            <a:off x="4453031" y="3125271"/>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圆角矩形 26"/>
          <p:cNvSpPr/>
          <p:nvPr/>
        </p:nvSpPr>
        <p:spPr>
          <a:xfrm>
            <a:off x="4260014" y="2427734"/>
            <a:ext cx="4319226" cy="2462070"/>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93"/>
          <p:cNvSpPr/>
          <p:nvPr/>
        </p:nvSpPr>
        <p:spPr>
          <a:xfrm>
            <a:off x="4206396" y="2391569"/>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93"/>
          <p:cNvSpPr/>
          <p:nvPr/>
        </p:nvSpPr>
        <p:spPr>
          <a:xfrm rot="10800000">
            <a:off x="8347351" y="4637936"/>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内容占位符 3" descr="EMB0000554c83d1"/>
          <p:cNvPicPr/>
          <p:nvPr/>
        </p:nvPicPr>
        <p:blipFill>
          <a:blip r:embed="rId3">
            <a:extLst>
              <a:ext uri="{28A0092B-C50C-407E-A947-70E740481C1C}">
                <a14:useLocalDpi xmlns:a14="http://schemas.microsoft.com/office/drawing/2010/main" val="0"/>
              </a:ext>
            </a:extLst>
          </a:blip>
          <a:srcRect/>
          <a:stretch>
            <a:fillRect/>
          </a:stretch>
        </p:blipFill>
        <p:spPr>
          <a:xfrm>
            <a:off x="564760" y="937087"/>
            <a:ext cx="3437459" cy="2397306"/>
          </a:xfrm>
          <a:prstGeom prst="rect">
            <a:avLst/>
          </a:prstGeom>
          <a:noFill/>
          <a:ln>
            <a:noFill/>
          </a:ln>
        </p:spPr>
      </p:pic>
      <p:pic>
        <p:nvPicPr>
          <p:cNvPr id="11" name="图片 10"/>
          <p:cNvPicPr/>
          <p:nvPr/>
        </p:nvPicPr>
        <p:blipFill rotWithShape="1">
          <a:blip r:embed="rId4" cstate="print">
            <a:extLst>
              <a:ext uri="{28A0092B-C50C-407E-A947-70E740481C1C}">
                <a14:useLocalDpi xmlns:a14="http://schemas.microsoft.com/office/drawing/2010/main" val="0"/>
              </a:ext>
            </a:extLst>
          </a:blip>
          <a:srcRect t="10739"/>
          <a:stretch>
            <a:fillRect/>
          </a:stretch>
        </p:blipFill>
        <p:spPr>
          <a:xfrm>
            <a:off x="4934079" y="2621106"/>
            <a:ext cx="3488721" cy="2075326"/>
          </a:xfrm>
          <a:prstGeom prst="rect">
            <a:avLst/>
          </a:prstGeom>
          <a:noFill/>
          <a:ln>
            <a:noFill/>
          </a:ln>
        </p:spPr>
      </p:pic>
      <p:sp>
        <p:nvSpPr>
          <p:cNvPr id="2" name="文本框 1"/>
          <p:cNvSpPr txBox="1"/>
          <p:nvPr/>
        </p:nvSpPr>
        <p:spPr>
          <a:xfrm>
            <a:off x="857880" y="3507854"/>
            <a:ext cx="3095060" cy="553998"/>
          </a:xfrm>
          <a:prstGeom prst="rect">
            <a:avLst/>
          </a:prstGeom>
          <a:noFill/>
        </p:spPr>
        <p:txBody>
          <a:bodyPr wrap="square" rtlCol="0">
            <a:spAutoFit/>
          </a:bodyPr>
          <a:lstStyle/>
          <a:p>
            <a:r>
              <a:rPr lang="en-US" dirty="0">
                <a:solidFill>
                  <a:schemeClr val="tx1">
                    <a:lumMod val="75000"/>
                    <a:lumOff val="25000"/>
                  </a:schemeClr>
                </a:solidFill>
                <a:latin typeface="微软雅黑" panose="020B0503020204020204" pitchFamily="34" charset="-122"/>
                <a:ea typeface="微软雅黑" panose="020B0503020204020204" pitchFamily="34" charset="-122"/>
              </a:rPr>
              <a:t>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he Art Exhibition Room</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436409" y="1975132"/>
            <a:ext cx="3095060" cy="553998"/>
          </a:xfrm>
          <a:prstGeom prst="rect">
            <a:avLst/>
          </a:prstGeom>
          <a:noFill/>
        </p:spPr>
        <p:txBody>
          <a:bodyPr wrap="square" rtlCol="0">
            <a:spAutoFit/>
          </a:bodyPr>
          <a:lstStyle/>
          <a:p>
            <a:r>
              <a:rPr lang="en-US" dirty="0">
                <a:solidFill>
                  <a:schemeClr val="tx1">
                    <a:lumMod val="75000"/>
                    <a:lumOff val="25000"/>
                  </a:schemeClr>
                </a:solidFill>
                <a:latin typeface="微软雅黑" panose="020B0503020204020204" pitchFamily="34" charset="-122"/>
                <a:ea typeface="微软雅黑" panose="020B0503020204020204" pitchFamily="34" charset="-122"/>
              </a:rPr>
              <a:t>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he Art Exhibition in VR</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1149"/>
                            </p:stCondLst>
                            <p:childTnLst>
                              <p:par>
                                <p:cTn id="13" presetID="53" presetClass="entr" presetSubtype="52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anim calcmode="lin" valueType="num">
                                      <p:cBhvr>
                                        <p:cTn id="18" dur="500" fill="hold"/>
                                        <p:tgtEl>
                                          <p:spTgt spid="40"/>
                                        </p:tgtEl>
                                        <p:attrNameLst>
                                          <p:attrName>ppt_x</p:attrName>
                                        </p:attrNameLst>
                                      </p:cBhvr>
                                      <p:tavLst>
                                        <p:tav tm="0">
                                          <p:val>
                                            <p:fltVal val="0.5"/>
                                          </p:val>
                                        </p:tav>
                                        <p:tav tm="100000">
                                          <p:val>
                                            <p:strVal val="#ppt_x"/>
                                          </p:val>
                                        </p:tav>
                                      </p:tavLst>
                                    </p:anim>
                                    <p:anim calcmode="lin" valueType="num">
                                      <p:cBhvr>
                                        <p:cTn id="19" dur="500" fill="hold"/>
                                        <p:tgtEl>
                                          <p:spTgt spid="40"/>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anim calcmode="lin" valueType="num">
                                      <p:cBhvr>
                                        <p:cTn id="25" dur="500" fill="hold"/>
                                        <p:tgtEl>
                                          <p:spTgt spid="41"/>
                                        </p:tgtEl>
                                        <p:attrNameLst>
                                          <p:attrName>ppt_x</p:attrName>
                                        </p:attrNameLst>
                                      </p:cBhvr>
                                      <p:tavLst>
                                        <p:tav tm="0">
                                          <p:val>
                                            <p:fltVal val="0.5"/>
                                          </p:val>
                                        </p:tav>
                                        <p:tav tm="100000">
                                          <p:val>
                                            <p:strVal val="#ppt_x"/>
                                          </p:val>
                                        </p:tav>
                                      </p:tavLst>
                                    </p:anim>
                                    <p:anim calcmode="lin" valueType="num">
                                      <p:cBhvr>
                                        <p:cTn id="26" dur="500" fill="hold"/>
                                        <p:tgtEl>
                                          <p:spTgt spid="41"/>
                                        </p:tgtEl>
                                        <p:attrNameLst>
                                          <p:attrName>ppt_y</p:attrName>
                                        </p:attrNameLst>
                                      </p:cBhvr>
                                      <p:tavLst>
                                        <p:tav tm="0">
                                          <p:val>
                                            <p:fltVal val="0.5"/>
                                          </p:val>
                                        </p:tav>
                                        <p:tav tm="100000">
                                          <p:val>
                                            <p:strVal val="#ppt_y"/>
                                          </p:val>
                                        </p:tav>
                                      </p:tavLst>
                                    </p:anim>
                                  </p:childTnLst>
                                </p:cTn>
                              </p:par>
                            </p:childTnLst>
                          </p:cTn>
                        </p:par>
                        <p:par>
                          <p:cTn id="27" fill="hold">
                            <p:stCondLst>
                              <p:cond delay="1649"/>
                            </p:stCondLst>
                            <p:childTnLst>
                              <p:par>
                                <p:cTn id="28" presetID="22" presetClass="entr" presetSubtype="1"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2149"/>
                            </p:stCondLst>
                            <p:childTnLst>
                              <p:par>
                                <p:cTn id="32" presetID="53" presetClass="entr" presetSubtype="52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anim calcmode="lin" valueType="num">
                                      <p:cBhvr>
                                        <p:cTn id="37" dur="500" fill="hold"/>
                                        <p:tgtEl>
                                          <p:spTgt spid="8"/>
                                        </p:tgtEl>
                                        <p:attrNameLst>
                                          <p:attrName>ppt_x</p:attrName>
                                        </p:attrNameLst>
                                      </p:cBhvr>
                                      <p:tavLst>
                                        <p:tav tm="0">
                                          <p:val>
                                            <p:fltVal val="0.5"/>
                                          </p:val>
                                        </p:tav>
                                        <p:tav tm="100000">
                                          <p:val>
                                            <p:strVal val="#ppt_x"/>
                                          </p:val>
                                        </p:tav>
                                      </p:tavLst>
                                    </p:anim>
                                    <p:anim calcmode="lin" valueType="num">
                                      <p:cBhvr>
                                        <p:cTn id="38" dur="500" fill="hold"/>
                                        <p:tgtEl>
                                          <p:spTgt spid="8"/>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anim calcmode="lin" valueType="num">
                                      <p:cBhvr>
                                        <p:cTn id="44" dur="500" fill="hold"/>
                                        <p:tgtEl>
                                          <p:spTgt spid="9"/>
                                        </p:tgtEl>
                                        <p:attrNameLst>
                                          <p:attrName>ppt_x</p:attrName>
                                        </p:attrNameLst>
                                      </p:cBhvr>
                                      <p:tavLst>
                                        <p:tav tm="0">
                                          <p:val>
                                            <p:fltVal val="0.5"/>
                                          </p:val>
                                        </p:tav>
                                        <p:tav tm="100000">
                                          <p:val>
                                            <p:strVal val="#ppt_x"/>
                                          </p:val>
                                        </p:tav>
                                      </p:tavLst>
                                    </p:anim>
                                    <p:anim calcmode="lin" valueType="num">
                                      <p:cBhvr>
                                        <p:cTn id="45" dur="500" fill="hold"/>
                                        <p:tgtEl>
                                          <p:spTgt spid="9"/>
                                        </p:tgtEl>
                                        <p:attrNameLst>
                                          <p:attrName>ppt_y</p:attrName>
                                        </p:attrNameLst>
                                      </p:cBhvr>
                                      <p:tavLst>
                                        <p:tav tm="0">
                                          <p:val>
                                            <p:fltVal val="0.5"/>
                                          </p:val>
                                        </p:tav>
                                        <p:tav tm="100000">
                                          <p:val>
                                            <p:strVal val="#ppt_y"/>
                                          </p:val>
                                        </p:tav>
                                      </p:tavLst>
                                    </p:anim>
                                  </p:childTnLst>
                                </p:cTn>
                              </p:par>
                            </p:childTnLst>
                          </p:cTn>
                        </p:par>
                        <p:par>
                          <p:cTn id="46" fill="hold">
                            <p:stCondLst>
                              <p:cond delay="2649"/>
                            </p:stCondLst>
                            <p:childTnLst>
                              <p:par>
                                <p:cTn id="47" presetID="22" presetClass="entr" presetSubtype="1"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40" grpId="0" animBg="1"/>
      <p:bldP spid="41"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Conclusion</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899160" y="1230593"/>
            <a:ext cx="7446380" cy="3573405"/>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157778" y="1635646"/>
            <a:ext cx="6750750" cy="2954655"/>
          </a:xfrm>
          <a:prstGeom prst="rect">
            <a:avLst/>
          </a:prstGeom>
          <a:noFill/>
        </p:spPr>
        <p:txBody>
          <a:bodyPr wrap="square" lIns="0" tIns="0" rIns="0" bIns="0" rtlCol="0">
            <a:spAutoFit/>
          </a:bodyPr>
          <a:lstStyle/>
          <a:p>
            <a:pPr marL="285750" indent="-285750" algn="just">
              <a:buFont typeface="Wingdings" panose="05000000000000000000" pitchFamily="2" charset="2"/>
              <a:buChar char="§"/>
            </a:pPr>
            <a:r>
              <a:rPr lang="en-US" sz="2400" dirty="0"/>
              <a:t>Analyzed the factors that affect user experience and immersion</a:t>
            </a:r>
          </a:p>
          <a:p>
            <a:pPr marL="285750" indent="-285750" algn="just">
              <a:buFont typeface="Wingdings" panose="05000000000000000000" pitchFamily="2" charset="2"/>
              <a:buChar char="§"/>
            </a:pPr>
            <a:endParaRPr lang="en-US" sz="2400" dirty="0"/>
          </a:p>
          <a:p>
            <a:pPr marL="285750" indent="-285750" algn="just">
              <a:buFont typeface="Wingdings" panose="05000000000000000000" pitchFamily="2" charset="2"/>
              <a:buChar char="§"/>
            </a:pPr>
            <a:r>
              <a:rPr lang="en-US" sz="2400" dirty="0"/>
              <a:t>Users can observe the works from any angle, and it breaks through the limitations of time and space</a:t>
            </a:r>
          </a:p>
          <a:p>
            <a:pPr marL="285750" indent="-285750" algn="just">
              <a:buFont typeface="Wingdings" panose="05000000000000000000" pitchFamily="2" charset="2"/>
              <a:buChar char="§"/>
            </a:pPr>
            <a:endParaRPr lang="en-US" sz="2400" dirty="0"/>
          </a:p>
          <a:p>
            <a:pPr marL="285750" indent="-285750" algn="just">
              <a:buFont typeface="Wingdings" panose="05000000000000000000" pitchFamily="2" charset="2"/>
              <a:buChar char="§"/>
            </a:pPr>
            <a:r>
              <a:rPr lang="en-US" sz="2400" dirty="0">
                <a:sym typeface="+mn-ea"/>
              </a:rPr>
              <a:t>Explores the design of VR art in the display environment of new media art</a:t>
            </a:r>
            <a:endParaRPr lang="en-US" sz="2400" dirty="0"/>
          </a:p>
        </p:txBody>
      </p:sp>
      <p:sp>
        <p:nvSpPr>
          <p:cNvPr id="40" name="矩形 93"/>
          <p:cNvSpPr/>
          <p:nvPr/>
        </p:nvSpPr>
        <p:spPr>
          <a:xfrm>
            <a:off x="861492" y="1203598"/>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93"/>
          <p:cNvSpPr/>
          <p:nvPr/>
        </p:nvSpPr>
        <p:spPr>
          <a:xfrm rot="10800000">
            <a:off x="8101870" y="454956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53" presetClass="entr" presetSubtype="528"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anim calcmode="lin" valueType="num">
                                      <p:cBhvr>
                                        <p:cTn id="17" dur="500" fill="hold"/>
                                        <p:tgtEl>
                                          <p:spTgt spid="40"/>
                                        </p:tgtEl>
                                        <p:attrNameLst>
                                          <p:attrName>ppt_x</p:attrName>
                                        </p:attrNameLst>
                                      </p:cBhvr>
                                      <p:tavLst>
                                        <p:tav tm="0">
                                          <p:val>
                                            <p:fltVal val="0.5"/>
                                          </p:val>
                                        </p:tav>
                                        <p:tav tm="100000">
                                          <p:val>
                                            <p:strVal val="#ppt_x"/>
                                          </p:val>
                                        </p:tav>
                                      </p:tavLst>
                                    </p:anim>
                                    <p:anim calcmode="lin" valueType="num">
                                      <p:cBhvr>
                                        <p:cTn id="18" dur="500" fill="hold"/>
                                        <p:tgtEl>
                                          <p:spTgt spid="40"/>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anim calcmode="lin" valueType="num">
                                      <p:cBhvr>
                                        <p:cTn id="24" dur="500" fill="hold"/>
                                        <p:tgtEl>
                                          <p:spTgt spid="41"/>
                                        </p:tgtEl>
                                        <p:attrNameLst>
                                          <p:attrName>ppt_x</p:attrName>
                                        </p:attrNameLst>
                                      </p:cBhvr>
                                      <p:tavLst>
                                        <p:tav tm="0">
                                          <p:val>
                                            <p:fltVal val="0.5"/>
                                          </p:val>
                                        </p:tav>
                                        <p:tav tm="100000">
                                          <p:val>
                                            <p:strVal val="#ppt_x"/>
                                          </p:val>
                                        </p:tav>
                                      </p:tavLst>
                                    </p:anim>
                                    <p:anim calcmode="lin" valueType="num">
                                      <p:cBhvr>
                                        <p:cTn id="25" dur="500" fill="hold"/>
                                        <p:tgtEl>
                                          <p:spTgt spid="41"/>
                                        </p:tgtEl>
                                        <p:attrNameLst>
                                          <p:attrName>ppt_y</p:attrName>
                                        </p:attrNameLst>
                                      </p:cBhvr>
                                      <p:tavLst>
                                        <p:tav tm="0">
                                          <p:val>
                                            <p:fltVal val="0.5"/>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39" grpId="0"/>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48685" y="1930934"/>
            <a:ext cx="950901" cy="1569660"/>
          </a:xfrm>
          <a:prstGeom prst="rect">
            <a:avLst/>
          </a:prstGeom>
          <a:noFill/>
        </p:spPr>
        <p:txBody>
          <a:bodyPr wrap="none" rtlCol="0">
            <a:spAutoFit/>
          </a:bodyPr>
          <a:lstStyle/>
          <a:p>
            <a:r>
              <a:rPr lang="en-US" altLang="zh-CN"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4</a:t>
            </a:r>
            <a:endParaRPr lang="zh-CN" altLang="en-US"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2448271" y="2392599"/>
            <a:ext cx="4283385" cy="1200329"/>
          </a:xfrm>
          <a:prstGeom prst="rect">
            <a:avLst/>
          </a:prstGeom>
          <a:noFill/>
        </p:spPr>
        <p:txBody>
          <a:bodyPr wrap="square" rtlCol="0">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AR 3D Coloring Game</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22"/>
          <p:cNvSpPr>
            <a:spLocks noChangeArrowheads="1"/>
          </p:cNvSpPr>
          <p:nvPr/>
        </p:nvSpPr>
        <p:spPr bwMode="auto">
          <a:xfrm>
            <a:off x="5697368" y="185167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4" name="椭圆 65"/>
          <p:cNvSpPr>
            <a:spLocks noChangeArrowheads="1"/>
          </p:cNvSpPr>
          <p:nvPr/>
        </p:nvSpPr>
        <p:spPr bwMode="auto">
          <a:xfrm>
            <a:off x="4401224" y="185206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7" name="椭圆 36"/>
          <p:cNvSpPr>
            <a:spLocks noChangeArrowheads="1"/>
          </p:cNvSpPr>
          <p:nvPr/>
        </p:nvSpPr>
        <p:spPr bwMode="auto">
          <a:xfrm>
            <a:off x="5049296" y="185167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0" name="椭圆 16"/>
          <p:cNvSpPr>
            <a:spLocks noChangeArrowheads="1"/>
          </p:cNvSpPr>
          <p:nvPr/>
        </p:nvSpPr>
        <p:spPr bwMode="auto">
          <a:xfrm>
            <a:off x="3105080" y="185167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椭圆 16"/>
          <p:cNvSpPr>
            <a:spLocks noChangeArrowheads="1"/>
          </p:cNvSpPr>
          <p:nvPr/>
        </p:nvSpPr>
        <p:spPr bwMode="auto">
          <a:xfrm>
            <a:off x="3753152" y="185167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pic>
        <p:nvPicPr>
          <p:cNvPr id="12" name="图片 11" descr="C:\Users\Miao\AppData\Local\Temp\Rar$DRa19256.29962\Screenshot_2018-05-14-20-51-29.png"/>
          <p:cNvPicPr/>
          <p:nvPr/>
        </p:nvPicPr>
        <p:blipFill rotWithShape="1">
          <a:blip r:embed="rId3" cstate="print">
            <a:extLst>
              <a:ext uri="{28A0092B-C50C-407E-A947-70E740481C1C}">
                <a14:useLocalDpi xmlns:a14="http://schemas.microsoft.com/office/drawing/2010/main" val="0"/>
              </a:ext>
            </a:extLst>
          </a:blip>
          <a:srcRect l="14313"/>
          <a:stretch>
            <a:fillRect/>
          </a:stretch>
        </p:blipFill>
        <p:spPr bwMode="auto">
          <a:xfrm>
            <a:off x="6946895" y="2069569"/>
            <a:ext cx="1969137" cy="129238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864097" y="431109"/>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1" name="Parallelogram 21"/>
          <p:cNvSpPr/>
          <p:nvPr/>
        </p:nvSpPr>
        <p:spPr>
          <a:xfrm>
            <a:off x="7136070" y="-2866"/>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llelogram 22"/>
          <p:cNvSpPr/>
          <p:nvPr/>
        </p:nvSpPr>
        <p:spPr>
          <a:xfrm>
            <a:off x="7596336" y="1536767"/>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5745" y="1059582"/>
            <a:ext cx="547260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2"/>
          <p:cNvSpPr>
            <a:spLocks noChangeArrowheads="1"/>
          </p:cNvSpPr>
          <p:nvPr/>
        </p:nvSpPr>
        <p:spPr bwMode="auto">
          <a:xfrm>
            <a:off x="6149062" y="593409"/>
            <a:ext cx="341135" cy="341756"/>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0" name="椭圆 65"/>
          <p:cNvSpPr>
            <a:spLocks noChangeArrowheads="1"/>
          </p:cNvSpPr>
          <p:nvPr/>
        </p:nvSpPr>
        <p:spPr bwMode="auto">
          <a:xfrm>
            <a:off x="5163842" y="593636"/>
            <a:ext cx="341135" cy="341135"/>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3" name="椭圆 16"/>
          <p:cNvSpPr>
            <a:spLocks noChangeArrowheads="1"/>
          </p:cNvSpPr>
          <p:nvPr/>
        </p:nvSpPr>
        <p:spPr bwMode="auto">
          <a:xfrm>
            <a:off x="5667278" y="593409"/>
            <a:ext cx="341755" cy="341756"/>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6" name="椭圆 16"/>
          <p:cNvSpPr>
            <a:spLocks noChangeArrowheads="1"/>
          </p:cNvSpPr>
          <p:nvPr/>
        </p:nvSpPr>
        <p:spPr bwMode="auto">
          <a:xfrm>
            <a:off x="4155110" y="593409"/>
            <a:ext cx="341755" cy="341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椭圆 16"/>
          <p:cNvSpPr>
            <a:spLocks noChangeArrowheads="1"/>
          </p:cNvSpPr>
          <p:nvPr/>
        </p:nvSpPr>
        <p:spPr bwMode="auto">
          <a:xfrm>
            <a:off x="4659166" y="593409"/>
            <a:ext cx="341755" cy="341756"/>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2" name="矩形 1"/>
          <p:cNvSpPr/>
          <p:nvPr/>
        </p:nvSpPr>
        <p:spPr>
          <a:xfrm>
            <a:off x="756086" y="1426349"/>
            <a:ext cx="5816466" cy="1938992"/>
          </a:xfrm>
          <a:prstGeom prst="rect">
            <a:avLst/>
          </a:prstGeom>
        </p:spPr>
        <p:txBody>
          <a:bodyPr wrap="square">
            <a:spAutoFit/>
          </a:bodyPr>
          <a:lstStyle/>
          <a:p>
            <a:pPr marL="342900" indent="-342900" algn="just">
              <a:buFont typeface="Wingdings" panose="05000000000000000000" pitchFamily="2" charset="2"/>
              <a:buChar char="§"/>
            </a:pPr>
            <a:r>
              <a:rPr lang="en-US" sz="2400" dirty="0"/>
              <a:t>The color rendering has two ways: </a:t>
            </a:r>
          </a:p>
          <a:p>
            <a:pPr marL="800100" lvl="2" indent="-342900" algn="just">
              <a:buFont typeface="Wingdings" panose="05000000000000000000" pitchFamily="2" charset="2"/>
              <a:buChar char="§"/>
            </a:pPr>
            <a:r>
              <a:rPr lang="en-US" sz="2400" dirty="0"/>
              <a:t>Real-time rendering model texture content</a:t>
            </a:r>
          </a:p>
          <a:p>
            <a:pPr marL="800100" lvl="2" indent="-342900" algn="just">
              <a:buFont typeface="Wingdings" panose="05000000000000000000" pitchFamily="2" charset="2"/>
              <a:buChar char="§"/>
            </a:pPr>
            <a:r>
              <a:rPr lang="en-US" sz="2400" dirty="0"/>
              <a:t>Only rendering the model texture once receive instructions</a:t>
            </a:r>
          </a:p>
        </p:txBody>
      </p:sp>
      <p:sp>
        <p:nvSpPr>
          <p:cNvPr id="3" name="矩形 2"/>
          <p:cNvSpPr/>
          <p:nvPr/>
        </p:nvSpPr>
        <p:spPr>
          <a:xfrm>
            <a:off x="916360" y="603938"/>
            <a:ext cx="2721386" cy="369332"/>
          </a:xfrm>
          <a:prstGeom prst="rect">
            <a:avLst/>
          </a:prstGeom>
        </p:spPr>
        <p:txBody>
          <a:bodyPr wrap="none">
            <a:spAutoFit/>
          </a:bodyPr>
          <a:lstStyle/>
          <a:p>
            <a:pPr>
              <a:spcBef>
                <a:spcPct val="20000"/>
              </a:spcBef>
            </a:pPr>
            <a:r>
              <a:rPr lang="en-US" altLang="zh-CN" b="1" dirty="0">
                <a:solidFill>
                  <a:schemeClr val="accent1"/>
                </a:solidFill>
                <a:latin typeface="微软雅黑" panose="020B0503020204020204" pitchFamily="34" charset="-122"/>
                <a:ea typeface="微软雅黑" panose="020B0503020204020204" pitchFamily="34" charset="-122"/>
              </a:rPr>
              <a:t>AR 3D Coloring Game</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nodePh="1">
                                  <p:stCondLst>
                                    <p:cond delay="0"/>
                                  </p:stCondLst>
                                  <p:endCondLst>
                                    <p:cond evt="begin" delay="0">
                                      <p:tn val="14"/>
                                    </p:cond>
                                  </p:end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2" grpId="0" animBg="1"/>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x-none" sz="1800" b="1" dirty="0">
                <a:solidFill>
                  <a:schemeClr val="tx1">
                    <a:lumMod val="75000"/>
                    <a:lumOff val="25000"/>
                  </a:schemeClr>
                </a:solidFill>
                <a:latin typeface="微软雅黑" panose="020B0503020204020204" pitchFamily="34" charset="-122"/>
                <a:ea typeface="微软雅黑" panose="020B0503020204020204" pitchFamily="34" charset="-122"/>
              </a:rPr>
              <a:t>Implementation</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395537" y="1230593"/>
            <a:ext cx="8342874" cy="3501397"/>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93"/>
          <p:cNvSpPr/>
          <p:nvPr/>
        </p:nvSpPr>
        <p:spPr>
          <a:xfrm>
            <a:off x="337510" y="116545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93"/>
          <p:cNvSpPr/>
          <p:nvPr/>
        </p:nvSpPr>
        <p:spPr>
          <a:xfrm rot="10800000">
            <a:off x="8508406" y="450909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p:nvPr/>
        </p:nvPicPr>
        <p:blipFill>
          <a:blip r:embed="rId3"/>
          <a:stretch>
            <a:fillRect/>
          </a:stretch>
        </p:blipFill>
        <p:spPr>
          <a:xfrm>
            <a:off x="593844" y="1608270"/>
            <a:ext cx="7839251" cy="2746041"/>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par>
                                <p:cTn id="12" presetID="53" presetClass="entr" presetSubtype="528"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anim calcmode="lin" valueType="num">
                                      <p:cBhvr>
                                        <p:cTn id="17" dur="500" fill="hold"/>
                                        <p:tgtEl>
                                          <p:spTgt spid="40"/>
                                        </p:tgtEl>
                                        <p:attrNameLst>
                                          <p:attrName>ppt_x</p:attrName>
                                        </p:attrNameLst>
                                      </p:cBhvr>
                                      <p:tavLst>
                                        <p:tav tm="0">
                                          <p:val>
                                            <p:fltVal val="0.5"/>
                                          </p:val>
                                        </p:tav>
                                        <p:tav tm="100000">
                                          <p:val>
                                            <p:strVal val="#ppt_x"/>
                                          </p:val>
                                        </p:tav>
                                      </p:tavLst>
                                    </p:anim>
                                    <p:anim calcmode="lin" valueType="num">
                                      <p:cBhvr>
                                        <p:cTn id="18" dur="500" fill="hold"/>
                                        <p:tgtEl>
                                          <p:spTgt spid="40"/>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anim calcmode="lin" valueType="num">
                                      <p:cBhvr>
                                        <p:cTn id="24" dur="500" fill="hold"/>
                                        <p:tgtEl>
                                          <p:spTgt spid="41"/>
                                        </p:tgtEl>
                                        <p:attrNameLst>
                                          <p:attrName>ppt_x</p:attrName>
                                        </p:attrNameLst>
                                      </p:cBhvr>
                                      <p:tavLst>
                                        <p:tav tm="0">
                                          <p:val>
                                            <p:fltVal val="0.5"/>
                                          </p:val>
                                        </p:tav>
                                        <p:tav tm="100000">
                                          <p:val>
                                            <p:strVal val="#ppt_x"/>
                                          </p:val>
                                        </p:tav>
                                      </p:tavLst>
                                    </p:anim>
                                    <p:anim calcmode="lin" valueType="num">
                                      <p:cBhvr>
                                        <p:cTn id="25" dur="500" fill="hold"/>
                                        <p:tgtEl>
                                          <p:spTgt spid="41"/>
                                        </p:tgtEl>
                                        <p:attrNameLst>
                                          <p:attrName>ppt_y</p:attrName>
                                        </p:attrNameLst>
                                      </p:cBhvr>
                                      <p:tavLst>
                                        <p:tav tm="0">
                                          <p:val>
                                            <p:fltVal val="0.5"/>
                                          </p:val>
                                        </p:tav>
                                        <p:tav tm="100000">
                                          <p:val>
                                            <p:strVal val="#ppt_y"/>
                                          </p:val>
                                        </p:tav>
                                      </p:tavLst>
                                    </p:anim>
                                  </p:childTnLst>
                                </p:cTn>
                              </p:par>
                              <p:par>
                                <p:cTn id="26" presetID="22" presetClass="entr" presetSubtype="1"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40"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solidFill>
                  <a:schemeClr val="tx1">
                    <a:lumMod val="75000"/>
                    <a:lumOff val="25000"/>
                  </a:schemeClr>
                </a:solidFill>
                <a:latin typeface="微软雅黑" panose="020B0503020204020204" pitchFamily="34" charset="-122"/>
                <a:ea typeface="微软雅黑" panose="020B0503020204020204" pitchFamily="34" charset="-122"/>
              </a:rPr>
              <a:t>UV matching </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395537" y="802392"/>
            <a:ext cx="4319226" cy="2610911"/>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93"/>
          <p:cNvSpPr/>
          <p:nvPr/>
        </p:nvSpPr>
        <p:spPr>
          <a:xfrm>
            <a:off x="357868" y="77539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93"/>
          <p:cNvSpPr/>
          <p:nvPr/>
        </p:nvSpPr>
        <p:spPr>
          <a:xfrm rot="10800000">
            <a:off x="4453031" y="3125271"/>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圆角矩形 26"/>
          <p:cNvSpPr/>
          <p:nvPr/>
        </p:nvSpPr>
        <p:spPr>
          <a:xfrm>
            <a:off x="4260014" y="2427734"/>
            <a:ext cx="4319226" cy="2462070"/>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93"/>
          <p:cNvSpPr/>
          <p:nvPr/>
        </p:nvSpPr>
        <p:spPr>
          <a:xfrm>
            <a:off x="4206396" y="2391569"/>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93"/>
          <p:cNvSpPr/>
          <p:nvPr/>
        </p:nvSpPr>
        <p:spPr>
          <a:xfrm rot="10800000">
            <a:off x="8347351" y="4637936"/>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57880" y="3507854"/>
            <a:ext cx="3095060" cy="830997"/>
          </a:xfrm>
          <a:prstGeom prst="rect">
            <a:avLst/>
          </a:prstGeom>
          <a:noFill/>
        </p:spPr>
        <p:txBody>
          <a:bodyPr wrap="square" rtlCol="0">
            <a:spAutoFit/>
          </a:bodyPr>
          <a:lstStyle/>
          <a:p>
            <a:pPr algn="ctr"/>
            <a:r>
              <a:rPr lang="en-US" dirty="0"/>
              <a:t>UV matching of the tellurion earth model</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934078" y="1898639"/>
            <a:ext cx="3597391" cy="553998"/>
          </a:xfrm>
          <a:prstGeom prst="rect">
            <a:avLst/>
          </a:prstGeom>
          <a:noFill/>
        </p:spPr>
        <p:txBody>
          <a:bodyPr wrap="square" rtlCol="0">
            <a:spAutoFit/>
          </a:bodyPr>
          <a:lstStyle/>
          <a:p>
            <a:pPr algn="ctr"/>
            <a:r>
              <a:rPr lang="en-US" dirty="0"/>
              <a:t>UV matching of the tellurion frame</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4" name="内容占位符 3"/>
          <p:cNvPicPr/>
          <p:nvPr/>
        </p:nvPicPr>
        <p:blipFill>
          <a:blip r:embed="rId3"/>
          <a:stretch>
            <a:fillRect/>
          </a:stretch>
        </p:blipFill>
        <p:spPr>
          <a:xfrm>
            <a:off x="539853" y="970030"/>
            <a:ext cx="3500846" cy="2345227"/>
          </a:xfrm>
          <a:prstGeom prst="rect">
            <a:avLst/>
          </a:prstGeom>
        </p:spPr>
      </p:pic>
      <p:pic>
        <p:nvPicPr>
          <p:cNvPr id="15" name="图片 14"/>
          <p:cNvPicPr/>
          <p:nvPr/>
        </p:nvPicPr>
        <p:blipFill>
          <a:blip r:embed="rId4"/>
          <a:stretch>
            <a:fillRect/>
          </a:stretch>
        </p:blipFill>
        <p:spPr>
          <a:xfrm>
            <a:off x="5052715" y="2542645"/>
            <a:ext cx="3164664" cy="2232248"/>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1049"/>
                            </p:stCondLst>
                            <p:childTnLst>
                              <p:par>
                                <p:cTn id="13" presetID="53" presetClass="entr" presetSubtype="52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anim calcmode="lin" valueType="num">
                                      <p:cBhvr>
                                        <p:cTn id="18" dur="500" fill="hold"/>
                                        <p:tgtEl>
                                          <p:spTgt spid="40"/>
                                        </p:tgtEl>
                                        <p:attrNameLst>
                                          <p:attrName>ppt_x</p:attrName>
                                        </p:attrNameLst>
                                      </p:cBhvr>
                                      <p:tavLst>
                                        <p:tav tm="0">
                                          <p:val>
                                            <p:fltVal val="0.5"/>
                                          </p:val>
                                        </p:tav>
                                        <p:tav tm="100000">
                                          <p:val>
                                            <p:strVal val="#ppt_x"/>
                                          </p:val>
                                        </p:tav>
                                      </p:tavLst>
                                    </p:anim>
                                    <p:anim calcmode="lin" valueType="num">
                                      <p:cBhvr>
                                        <p:cTn id="19" dur="500" fill="hold"/>
                                        <p:tgtEl>
                                          <p:spTgt spid="40"/>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anim calcmode="lin" valueType="num">
                                      <p:cBhvr>
                                        <p:cTn id="25" dur="500" fill="hold"/>
                                        <p:tgtEl>
                                          <p:spTgt spid="41"/>
                                        </p:tgtEl>
                                        <p:attrNameLst>
                                          <p:attrName>ppt_x</p:attrName>
                                        </p:attrNameLst>
                                      </p:cBhvr>
                                      <p:tavLst>
                                        <p:tav tm="0">
                                          <p:val>
                                            <p:fltVal val="0.5"/>
                                          </p:val>
                                        </p:tav>
                                        <p:tav tm="100000">
                                          <p:val>
                                            <p:strVal val="#ppt_x"/>
                                          </p:val>
                                        </p:tav>
                                      </p:tavLst>
                                    </p:anim>
                                    <p:anim calcmode="lin" valueType="num">
                                      <p:cBhvr>
                                        <p:cTn id="26" dur="500" fill="hold"/>
                                        <p:tgtEl>
                                          <p:spTgt spid="41"/>
                                        </p:tgtEl>
                                        <p:attrNameLst>
                                          <p:attrName>ppt_y</p:attrName>
                                        </p:attrNameLst>
                                      </p:cBhvr>
                                      <p:tavLst>
                                        <p:tav tm="0">
                                          <p:val>
                                            <p:fltVal val="0.5"/>
                                          </p:val>
                                        </p:tav>
                                        <p:tav tm="100000">
                                          <p:val>
                                            <p:strVal val="#ppt_y"/>
                                          </p:val>
                                        </p:tav>
                                      </p:tavLst>
                                    </p:anim>
                                  </p:childTnLst>
                                </p:cTn>
                              </p:par>
                            </p:childTnLst>
                          </p:cTn>
                        </p:par>
                        <p:par>
                          <p:cTn id="27" fill="hold">
                            <p:stCondLst>
                              <p:cond delay="1549"/>
                            </p:stCondLst>
                            <p:childTnLst>
                              <p:par>
                                <p:cTn id="28" presetID="22" presetClass="entr" presetSubtype="1"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2049"/>
                            </p:stCondLst>
                            <p:childTnLst>
                              <p:par>
                                <p:cTn id="32" presetID="53" presetClass="entr" presetSubtype="52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anim calcmode="lin" valueType="num">
                                      <p:cBhvr>
                                        <p:cTn id="37" dur="500" fill="hold"/>
                                        <p:tgtEl>
                                          <p:spTgt spid="8"/>
                                        </p:tgtEl>
                                        <p:attrNameLst>
                                          <p:attrName>ppt_x</p:attrName>
                                        </p:attrNameLst>
                                      </p:cBhvr>
                                      <p:tavLst>
                                        <p:tav tm="0">
                                          <p:val>
                                            <p:fltVal val="0.5"/>
                                          </p:val>
                                        </p:tav>
                                        <p:tav tm="100000">
                                          <p:val>
                                            <p:strVal val="#ppt_x"/>
                                          </p:val>
                                        </p:tav>
                                      </p:tavLst>
                                    </p:anim>
                                    <p:anim calcmode="lin" valueType="num">
                                      <p:cBhvr>
                                        <p:cTn id="38" dur="500" fill="hold"/>
                                        <p:tgtEl>
                                          <p:spTgt spid="8"/>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anim calcmode="lin" valueType="num">
                                      <p:cBhvr>
                                        <p:cTn id="44" dur="500" fill="hold"/>
                                        <p:tgtEl>
                                          <p:spTgt spid="9"/>
                                        </p:tgtEl>
                                        <p:attrNameLst>
                                          <p:attrName>ppt_x</p:attrName>
                                        </p:attrNameLst>
                                      </p:cBhvr>
                                      <p:tavLst>
                                        <p:tav tm="0">
                                          <p:val>
                                            <p:fltVal val="0.5"/>
                                          </p:val>
                                        </p:tav>
                                        <p:tav tm="100000">
                                          <p:val>
                                            <p:strVal val="#ppt_x"/>
                                          </p:val>
                                        </p:tav>
                                      </p:tavLst>
                                    </p:anim>
                                    <p:anim calcmode="lin" valueType="num">
                                      <p:cBhvr>
                                        <p:cTn id="45" dur="500" fill="hold"/>
                                        <p:tgtEl>
                                          <p:spTgt spid="9"/>
                                        </p:tgtEl>
                                        <p:attrNameLst>
                                          <p:attrName>ppt_y</p:attrName>
                                        </p:attrNameLst>
                                      </p:cBhvr>
                                      <p:tavLst>
                                        <p:tav tm="0">
                                          <p:val>
                                            <p:fltVal val="0.5"/>
                                          </p:val>
                                        </p:tav>
                                        <p:tav tm="100000">
                                          <p:val>
                                            <p:strVal val="#ppt_y"/>
                                          </p:val>
                                        </p:tav>
                                      </p:tavLst>
                                    </p:anim>
                                  </p:childTnLst>
                                </p:cTn>
                              </p:par>
                            </p:childTnLst>
                          </p:cTn>
                        </p:par>
                        <p:par>
                          <p:cTn id="46" fill="hold">
                            <p:stCondLst>
                              <p:cond delay="2549"/>
                            </p:stCondLst>
                            <p:childTnLst>
                              <p:par>
                                <p:cTn id="47" presetID="22" presetClass="entr" presetSubtype="1"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40" grpId="0" animBg="1"/>
      <p:bldP spid="41" grpId="0" animBg="1"/>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407416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solidFill>
                  <a:schemeClr val="tx1">
                    <a:lumMod val="75000"/>
                    <a:lumOff val="25000"/>
                  </a:schemeClr>
                </a:solidFill>
                <a:latin typeface="微软雅黑" panose="020B0503020204020204" pitchFamily="34" charset="-122"/>
                <a:ea typeface="微软雅黑" panose="020B0503020204020204" pitchFamily="34" charset="-122"/>
              </a:rPr>
              <a:t>I</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mplementation</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descr="C:\Users\Miao\AppData\Local\Temp\Rar$DRa19256.29962\Screenshot_2018-05-14-20-50-40.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676" y="747521"/>
            <a:ext cx="3316409" cy="1864879"/>
          </a:xfrm>
          <a:prstGeom prst="rect">
            <a:avLst/>
          </a:prstGeom>
          <a:noFill/>
          <a:ln>
            <a:noFill/>
          </a:ln>
        </p:spPr>
      </p:pic>
      <p:pic>
        <p:nvPicPr>
          <p:cNvPr id="9" name="图片 8" descr="C:\Users\Miao\AppData\Local\Temp\Rar$DRa19256.29962\Screenshot_2018-05-14-20-53-1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026" y="763284"/>
            <a:ext cx="3316410" cy="1865012"/>
          </a:xfrm>
          <a:prstGeom prst="rect">
            <a:avLst/>
          </a:prstGeom>
          <a:noFill/>
          <a:ln>
            <a:noFill/>
          </a:ln>
        </p:spPr>
      </p:pic>
      <p:pic>
        <p:nvPicPr>
          <p:cNvPr id="10" name="图片 9" descr="C:\Users\Miao\AppData\Local\Temp\Rar$DRa19256.29962\Screenshot_2018-05-14-20-51-29.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5676" y="2931790"/>
            <a:ext cx="3316285" cy="1865012"/>
          </a:xfrm>
          <a:prstGeom prst="rect">
            <a:avLst/>
          </a:prstGeom>
          <a:noFill/>
          <a:ln>
            <a:noFill/>
          </a:ln>
        </p:spPr>
      </p:pic>
      <p:pic>
        <p:nvPicPr>
          <p:cNvPr id="11" name="图片 10" descr="C:\Users\Miao\AppData\Local\Temp\Rar$DRa19256.29962\Screenshot_2018-05-14-20-51-14.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9026" y="2931966"/>
            <a:ext cx="3316285" cy="1864836"/>
          </a:xfrm>
          <a:prstGeom prst="rect">
            <a:avLst/>
          </a:prstGeom>
          <a:noFill/>
          <a:ln>
            <a:noFill/>
          </a:ln>
        </p:spPr>
      </p:pic>
      <p:sp>
        <p:nvSpPr>
          <p:cNvPr id="2" name="矩形 1"/>
          <p:cNvSpPr/>
          <p:nvPr/>
        </p:nvSpPr>
        <p:spPr>
          <a:xfrm>
            <a:off x="542753" y="2587429"/>
            <a:ext cx="4305409" cy="369332"/>
          </a:xfrm>
          <a:prstGeom prst="rect">
            <a:avLst/>
          </a:prstGeom>
        </p:spPr>
        <p:txBody>
          <a:bodyPr wrap="none">
            <a:spAutoFit/>
          </a:bodyPr>
          <a:lstStyle/>
          <a:p>
            <a:r>
              <a:rPr lang="en-US" dirty="0">
                <a:latin typeface="Calibri" panose="020F0502020204030204" pitchFamily="34" charset="0"/>
                <a:ea typeface="Malgun Gothic" panose="020B0503020000020004" pitchFamily="50" charset="-127"/>
                <a:cs typeface="Times New Roman" panose="02020603050405020304" pitchFamily="18" charset="0"/>
              </a:rPr>
              <a:t>The picture not completely enter the frame </a:t>
            </a:r>
            <a:endParaRPr lang="en-US" dirty="0"/>
          </a:p>
        </p:txBody>
      </p:sp>
      <p:sp>
        <p:nvSpPr>
          <p:cNvPr id="12" name="矩形 11"/>
          <p:cNvSpPr/>
          <p:nvPr/>
        </p:nvSpPr>
        <p:spPr>
          <a:xfrm>
            <a:off x="4926441" y="2587605"/>
            <a:ext cx="3928896" cy="369332"/>
          </a:xfrm>
          <a:prstGeom prst="rect">
            <a:avLst/>
          </a:prstGeom>
        </p:spPr>
        <p:txBody>
          <a:bodyPr wrap="none">
            <a:spAutoFit/>
          </a:bodyPr>
          <a:lstStyle/>
          <a:p>
            <a:r>
              <a:rPr lang="en-US" dirty="0">
                <a:latin typeface="Calibri" panose="020F0502020204030204" pitchFamily="34" charset="0"/>
                <a:ea typeface="Malgun Gothic" panose="020B0503020000020004" pitchFamily="50" charset="-127"/>
                <a:cs typeface="Times New Roman" panose="02020603050405020304" pitchFamily="18" charset="0"/>
              </a:rPr>
              <a:t>The picture completely enter the frame </a:t>
            </a:r>
            <a:endParaRPr lang="en-US" dirty="0"/>
          </a:p>
        </p:txBody>
      </p:sp>
      <p:sp>
        <p:nvSpPr>
          <p:cNvPr id="3" name="矩形 2"/>
          <p:cNvSpPr/>
          <p:nvPr/>
        </p:nvSpPr>
        <p:spPr>
          <a:xfrm>
            <a:off x="1037729" y="4796669"/>
            <a:ext cx="3032177" cy="369332"/>
          </a:xfrm>
          <a:prstGeom prst="rect">
            <a:avLst/>
          </a:prstGeom>
        </p:spPr>
        <p:txBody>
          <a:bodyPr wrap="none">
            <a:spAutoFit/>
          </a:bodyPr>
          <a:lstStyle/>
          <a:p>
            <a:r>
              <a:rPr lang="en-US" dirty="0">
                <a:latin typeface="Calibri" panose="020F0502020204030204" pitchFamily="34" charset="0"/>
                <a:ea typeface="Malgun Gothic" panose="020B0503020000020004" pitchFamily="50" charset="-127"/>
                <a:cs typeface="Times New Roman" panose="02020603050405020304" pitchFamily="18" charset="0"/>
              </a:rPr>
              <a:t>Show the colored earth model</a:t>
            </a:r>
            <a:endParaRPr lang="en-US" dirty="0"/>
          </a:p>
        </p:txBody>
      </p:sp>
      <p:sp>
        <p:nvSpPr>
          <p:cNvPr id="4" name="矩形 3"/>
          <p:cNvSpPr/>
          <p:nvPr/>
        </p:nvSpPr>
        <p:spPr>
          <a:xfrm>
            <a:off x="4714908" y="4796669"/>
            <a:ext cx="4351961" cy="369332"/>
          </a:xfrm>
          <a:prstGeom prst="rect">
            <a:avLst/>
          </a:prstGeom>
        </p:spPr>
        <p:txBody>
          <a:bodyPr wrap="none">
            <a:spAutoFit/>
          </a:bodyPr>
          <a:lstStyle/>
          <a:p>
            <a:r>
              <a:rPr lang="en-US" dirty="0">
                <a:latin typeface="Calibri" panose="020F0502020204030204" pitchFamily="34" charset="0"/>
                <a:ea typeface="Malgun Gothic" panose="020B0503020000020004" pitchFamily="50" charset="-127"/>
                <a:cs typeface="Times New Roman" panose="02020603050405020304" pitchFamily="18" charset="0"/>
              </a:rPr>
              <a:t>Show the solar system movement animation</a:t>
            </a:r>
            <a:endParaRPr 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864097" y="431109"/>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1" name="Parallelogram 21"/>
          <p:cNvSpPr/>
          <p:nvPr/>
        </p:nvSpPr>
        <p:spPr>
          <a:xfrm>
            <a:off x="7136070" y="-2866"/>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llelogram 22"/>
          <p:cNvSpPr/>
          <p:nvPr/>
        </p:nvSpPr>
        <p:spPr>
          <a:xfrm>
            <a:off x="7596336" y="1536767"/>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5745" y="1059582"/>
            <a:ext cx="547260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2"/>
          <p:cNvSpPr>
            <a:spLocks noChangeArrowheads="1"/>
          </p:cNvSpPr>
          <p:nvPr/>
        </p:nvSpPr>
        <p:spPr bwMode="auto">
          <a:xfrm>
            <a:off x="6149062" y="593409"/>
            <a:ext cx="341135" cy="341756"/>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0" name="椭圆 65"/>
          <p:cNvSpPr>
            <a:spLocks noChangeArrowheads="1"/>
          </p:cNvSpPr>
          <p:nvPr/>
        </p:nvSpPr>
        <p:spPr bwMode="auto">
          <a:xfrm>
            <a:off x="5163842" y="593636"/>
            <a:ext cx="341135" cy="341135"/>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3" name="椭圆 16"/>
          <p:cNvSpPr>
            <a:spLocks noChangeArrowheads="1"/>
          </p:cNvSpPr>
          <p:nvPr/>
        </p:nvSpPr>
        <p:spPr bwMode="auto">
          <a:xfrm>
            <a:off x="5667278" y="593409"/>
            <a:ext cx="341755" cy="341756"/>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6" name="椭圆 16"/>
          <p:cNvSpPr>
            <a:spLocks noChangeArrowheads="1"/>
          </p:cNvSpPr>
          <p:nvPr/>
        </p:nvSpPr>
        <p:spPr bwMode="auto">
          <a:xfrm>
            <a:off x="4155110" y="593409"/>
            <a:ext cx="341755" cy="341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椭圆 16"/>
          <p:cNvSpPr>
            <a:spLocks noChangeArrowheads="1"/>
          </p:cNvSpPr>
          <p:nvPr/>
        </p:nvSpPr>
        <p:spPr bwMode="auto">
          <a:xfrm>
            <a:off x="4659166" y="593409"/>
            <a:ext cx="341755" cy="341756"/>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15" name="Text Placeholder 4"/>
          <p:cNvSpPr txBox="1"/>
          <p:nvPr/>
        </p:nvSpPr>
        <p:spPr>
          <a:xfrm>
            <a:off x="1016497" y="583509"/>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a:solidFill>
                  <a:schemeClr val="accent1"/>
                </a:solidFill>
                <a:latin typeface="微软雅黑" panose="020B0503020204020204" pitchFamily="34" charset="-122"/>
                <a:ea typeface="微软雅黑" panose="020B0503020204020204" pitchFamily="34" charset="-122"/>
              </a:rPr>
              <a:t>Conclusion</a:t>
            </a: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4" name="TextBox 4"/>
          <p:cNvSpPr txBox="1"/>
          <p:nvPr/>
        </p:nvSpPr>
        <p:spPr>
          <a:xfrm>
            <a:off x="863278" y="1565922"/>
            <a:ext cx="5928934" cy="2962351"/>
          </a:xfrm>
          <a:prstGeom prst="rect">
            <a:avLst/>
          </a:prstGeom>
          <a:noFill/>
        </p:spPr>
        <p:txBody>
          <a:bodyPr wrap="square" lIns="68584" tIns="34291" rIns="68584" bIns="34291" rtlCol="0">
            <a:spAutoFit/>
          </a:bodyPr>
          <a:lstStyle/>
          <a:p>
            <a:pPr marL="342900" indent="-342900" algn="just">
              <a:buFont typeface="Wingdings" panose="05000000000000000000" pitchFamily="2" charset="2"/>
              <a:buChar char="§"/>
            </a:pPr>
            <a:r>
              <a:rPr lang="en-US" sz="2400" dirty="0"/>
              <a:t>Children improve their hands-on ability and understanding of colors through hand-painted colors</a:t>
            </a:r>
          </a:p>
          <a:p>
            <a:pPr marL="342900" indent="-342900" algn="just">
              <a:buFont typeface="Wingdings" panose="05000000000000000000" pitchFamily="2" charset="2"/>
              <a:buChar char="§"/>
            </a:pPr>
            <a:r>
              <a:rPr lang="en-US" sz="2400" dirty="0"/>
              <a:t>Understanding the shape of the Earth, land and ocean outline and movement of the celestial bodies </a:t>
            </a:r>
          </a:p>
          <a:p>
            <a:pPr marL="342900" indent="-342900" algn="just">
              <a:buFont typeface="Wingdings" panose="05000000000000000000" pitchFamily="2" charset="2"/>
              <a:buChar char="§"/>
            </a:pPr>
            <a:r>
              <a:rPr lang="en-US" sz="2400" dirty="0"/>
              <a:t>Stimulate the exploration interest</a:t>
            </a:r>
          </a:p>
          <a:p>
            <a:pPr marL="342900" indent="-342900" algn="just">
              <a:buFont typeface="Wingdings" panose="05000000000000000000" pitchFamily="2" charset="2"/>
              <a:buChar char="§"/>
            </a:pPr>
            <a:endParaRPr lang="en-US" sz="2000"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nodePh="1">
                                  <p:stCondLst>
                                    <p:cond delay="0"/>
                                  </p:stCondLst>
                                  <p:endCondLst>
                                    <p:cond evt="begin" delay="0">
                                      <p:tn val="14"/>
                                    </p:cond>
                                  </p:end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dissolve">
                                      <p:cBhvr>
                                        <p:cTn id="24" dur="500"/>
                                        <p:tgtEl>
                                          <p:spTgt spid="1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2" grpId="0" animBg="1"/>
      <p:bldP spid="15" grpId="0" build="p"/>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p:nvPr/>
        </p:nvSpPr>
        <p:spPr>
          <a:xfrm>
            <a:off x="683707" y="525274"/>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800" b="1" dirty="0">
                <a:solidFill>
                  <a:schemeClr val="accent1"/>
                </a:solidFill>
                <a:latin typeface="微软雅黑" panose="020B0503020204020204" pitchFamily="34" charset="-122"/>
                <a:ea typeface="微软雅黑" panose="020B0503020204020204" pitchFamily="34" charset="-122"/>
              </a:rPr>
              <a:t>Contents</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69427" y="1131590"/>
            <a:ext cx="27533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310486" y="1397185"/>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48" name="组合 47"/>
          <p:cNvGrpSpPr/>
          <p:nvPr/>
        </p:nvGrpSpPr>
        <p:grpSpPr>
          <a:xfrm>
            <a:off x="310486" y="2076799"/>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989739" y="1410496"/>
            <a:ext cx="3582261" cy="459690"/>
            <a:chOff x="4315150" y="953426"/>
            <a:chExt cx="3857250" cy="540057"/>
          </a:xfrm>
        </p:grpSpPr>
        <p:sp>
          <p:nvSpPr>
            <p:cNvPr id="61" name="矩形 60"/>
            <p:cNvSpPr/>
            <p:nvPr/>
          </p:nvSpPr>
          <p:spPr>
            <a:xfrm>
              <a:off x="4841196" y="1036090"/>
              <a:ext cx="2827147"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Introduction</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3" name="组合 62"/>
          <p:cNvGrpSpPr/>
          <p:nvPr/>
        </p:nvGrpSpPr>
        <p:grpSpPr>
          <a:xfrm>
            <a:off x="989739" y="2104649"/>
            <a:ext cx="3582261" cy="459690"/>
            <a:chOff x="4315150" y="1647579"/>
            <a:chExt cx="3857250" cy="540057"/>
          </a:xfrm>
        </p:grpSpPr>
        <p:sp>
          <p:nvSpPr>
            <p:cNvPr id="64" name="矩形 63"/>
            <p:cNvSpPr/>
            <p:nvPr/>
          </p:nvSpPr>
          <p:spPr>
            <a:xfrm>
              <a:off x="4841196" y="1730243"/>
              <a:ext cx="2827147"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Related Work</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6" name="组合 65"/>
          <p:cNvGrpSpPr/>
          <p:nvPr/>
        </p:nvGrpSpPr>
        <p:grpSpPr>
          <a:xfrm>
            <a:off x="310486" y="2798258"/>
            <a:ext cx="4258660" cy="693611"/>
            <a:chOff x="4315150" y="2341731"/>
            <a:chExt cx="3857250" cy="814874"/>
          </a:xfrm>
        </p:grpSpPr>
        <p:sp>
          <p:nvSpPr>
            <p:cNvPr id="67" name="矩形 66">
              <a:hlinkClick r:id="rId3" tooltip="MR Applications"/>
            </p:cNvPr>
            <p:cNvSpPr/>
            <p:nvPr/>
          </p:nvSpPr>
          <p:spPr>
            <a:xfrm>
              <a:off x="4523854" y="2424395"/>
              <a:ext cx="3628781" cy="732210"/>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Development of MR applications</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0" name="组合 79"/>
          <p:cNvGrpSpPr/>
          <p:nvPr/>
        </p:nvGrpSpPr>
        <p:grpSpPr>
          <a:xfrm>
            <a:off x="310485" y="3457903"/>
            <a:ext cx="884486" cy="523220"/>
            <a:chOff x="2215144" y="5107938"/>
            <a:chExt cx="1231128" cy="959259"/>
          </a:xfrm>
        </p:grpSpPr>
        <p:sp>
          <p:nvSpPr>
            <p:cNvPr id="81" name="平行四边形 80"/>
            <p:cNvSpPr/>
            <p:nvPr/>
          </p:nvSpPr>
          <p:spPr>
            <a:xfrm>
              <a:off x="2215144" y="5186859"/>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2" name="文本框 13"/>
            <p:cNvSpPr txBox="1"/>
            <p:nvPr/>
          </p:nvSpPr>
          <p:spPr>
            <a:xfrm>
              <a:off x="2379473" y="5107938"/>
              <a:ext cx="1066799" cy="959259"/>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06</a:t>
              </a:r>
              <a:endParaRPr lang="zh-CN" altLang="en-US" sz="2800" dirty="0">
                <a:solidFill>
                  <a:schemeClr val="bg1"/>
                </a:solidFill>
                <a:latin typeface="Impact" panose="020B0806030902050204" pitchFamily="34" charset="0"/>
              </a:endParaRPr>
            </a:p>
          </p:txBody>
        </p:sp>
      </p:grpSp>
      <p:grpSp>
        <p:nvGrpSpPr>
          <p:cNvPr id="83" name="组合 82"/>
          <p:cNvGrpSpPr/>
          <p:nvPr/>
        </p:nvGrpSpPr>
        <p:grpSpPr>
          <a:xfrm>
            <a:off x="989739" y="3484334"/>
            <a:ext cx="3582261" cy="459690"/>
            <a:chOff x="4315150" y="3730038"/>
            <a:chExt cx="3857250" cy="540057"/>
          </a:xfrm>
        </p:grpSpPr>
        <p:sp>
          <p:nvSpPr>
            <p:cNvPr id="84" name="矩形 83"/>
            <p:cNvSpPr/>
            <p:nvPr/>
          </p:nvSpPr>
          <p:spPr>
            <a:xfrm>
              <a:off x="4841197" y="3812702"/>
              <a:ext cx="2827146"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Evaluation</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平行四边形 84"/>
            <p:cNvSpPr/>
            <p:nvPr/>
          </p:nvSpPr>
          <p:spPr>
            <a:xfrm>
              <a:off x="4315150" y="3730038"/>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86" name="组合 85"/>
          <p:cNvGrpSpPr/>
          <p:nvPr/>
        </p:nvGrpSpPr>
        <p:grpSpPr>
          <a:xfrm>
            <a:off x="310485" y="4142938"/>
            <a:ext cx="884486" cy="523220"/>
            <a:chOff x="2215144" y="5107938"/>
            <a:chExt cx="1231128" cy="959259"/>
          </a:xfrm>
        </p:grpSpPr>
        <p:sp>
          <p:nvSpPr>
            <p:cNvPr id="87" name="平行四边形 86"/>
            <p:cNvSpPr/>
            <p:nvPr/>
          </p:nvSpPr>
          <p:spPr>
            <a:xfrm>
              <a:off x="2215144" y="5186859"/>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88" name="文本框 13"/>
            <p:cNvSpPr txBox="1"/>
            <p:nvPr/>
          </p:nvSpPr>
          <p:spPr>
            <a:xfrm>
              <a:off x="2379473" y="5107938"/>
              <a:ext cx="1066799" cy="959259"/>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07</a:t>
              </a:r>
              <a:endParaRPr lang="zh-CN" altLang="en-US" sz="2800" dirty="0">
                <a:solidFill>
                  <a:schemeClr val="bg1"/>
                </a:solidFill>
                <a:latin typeface="Impact" panose="020B0806030902050204" pitchFamily="34" charset="0"/>
              </a:endParaRPr>
            </a:p>
          </p:txBody>
        </p:sp>
      </p:grpSp>
      <p:grpSp>
        <p:nvGrpSpPr>
          <p:cNvPr id="89" name="组合 88"/>
          <p:cNvGrpSpPr/>
          <p:nvPr/>
        </p:nvGrpSpPr>
        <p:grpSpPr>
          <a:xfrm>
            <a:off x="989739" y="4169369"/>
            <a:ext cx="3582261" cy="459690"/>
            <a:chOff x="4315150" y="3730038"/>
            <a:chExt cx="3857250" cy="540057"/>
          </a:xfrm>
        </p:grpSpPr>
        <p:sp>
          <p:nvSpPr>
            <p:cNvPr id="90" name="矩形 89"/>
            <p:cNvSpPr/>
            <p:nvPr/>
          </p:nvSpPr>
          <p:spPr>
            <a:xfrm>
              <a:off x="4841197" y="3812702"/>
              <a:ext cx="2827146"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Conclusion</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1" name="平行四边形 90"/>
            <p:cNvSpPr/>
            <p:nvPr/>
          </p:nvSpPr>
          <p:spPr>
            <a:xfrm>
              <a:off x="4315150" y="3730038"/>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93" name="组合 92"/>
          <p:cNvGrpSpPr/>
          <p:nvPr/>
        </p:nvGrpSpPr>
        <p:grpSpPr>
          <a:xfrm>
            <a:off x="4932040" y="2075582"/>
            <a:ext cx="894259" cy="496081"/>
            <a:chOff x="2215144" y="3018134"/>
            <a:chExt cx="1244730" cy="909499"/>
          </a:xfrm>
        </p:grpSpPr>
        <p:sp>
          <p:nvSpPr>
            <p:cNvPr id="94" name="平行四边形 93"/>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95"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96" name="组合 95"/>
          <p:cNvGrpSpPr/>
          <p:nvPr/>
        </p:nvGrpSpPr>
        <p:grpSpPr>
          <a:xfrm>
            <a:off x="5611293" y="2095736"/>
            <a:ext cx="3222221" cy="459690"/>
            <a:chOff x="4315150" y="2341731"/>
            <a:chExt cx="3857250" cy="540057"/>
          </a:xfrm>
        </p:grpSpPr>
        <p:sp>
          <p:nvSpPr>
            <p:cNvPr id="97" name="矩形 96">
              <a:hlinkClick r:id="rId3" tooltip="MR Applications"/>
            </p:cNvPr>
            <p:cNvSpPr/>
            <p:nvPr/>
          </p:nvSpPr>
          <p:spPr>
            <a:xfrm>
              <a:off x="4841197" y="2424395"/>
              <a:ext cx="2827146"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VR</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Art Exhibition</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8" name="平行四边形 9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99" name="组合 98"/>
          <p:cNvGrpSpPr/>
          <p:nvPr/>
        </p:nvGrpSpPr>
        <p:grpSpPr>
          <a:xfrm>
            <a:off x="4932040" y="2767099"/>
            <a:ext cx="894259" cy="523220"/>
            <a:chOff x="2215144" y="3018134"/>
            <a:chExt cx="1244730" cy="959255"/>
          </a:xfrm>
        </p:grpSpPr>
        <p:sp>
          <p:nvSpPr>
            <p:cNvPr id="100" name="平行四边形 99"/>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101"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102" name="组合 101"/>
          <p:cNvGrpSpPr/>
          <p:nvPr/>
        </p:nvGrpSpPr>
        <p:grpSpPr>
          <a:xfrm>
            <a:off x="5611293" y="2787253"/>
            <a:ext cx="3222221" cy="459690"/>
            <a:chOff x="4315150" y="2341731"/>
            <a:chExt cx="3857250" cy="540057"/>
          </a:xfrm>
        </p:grpSpPr>
        <p:sp>
          <p:nvSpPr>
            <p:cNvPr id="103" name="矩形 102">
              <a:hlinkClick r:id="rId3" tooltip="MR Applications"/>
            </p:cNvPr>
            <p:cNvSpPr/>
            <p:nvPr/>
          </p:nvSpPr>
          <p:spPr>
            <a:xfrm>
              <a:off x="4841198" y="2424395"/>
              <a:ext cx="2827146"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AR</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Coloring Game</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4" name="平行四边形 103"/>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105" name="组合 104"/>
          <p:cNvGrpSpPr/>
          <p:nvPr/>
        </p:nvGrpSpPr>
        <p:grpSpPr>
          <a:xfrm>
            <a:off x="4932040" y="3458616"/>
            <a:ext cx="894259" cy="523220"/>
            <a:chOff x="2215144" y="3018134"/>
            <a:chExt cx="1244730" cy="959255"/>
          </a:xfrm>
        </p:grpSpPr>
        <p:sp>
          <p:nvSpPr>
            <p:cNvPr id="106" name="平行四边形 105"/>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107"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108" name="组合 107"/>
          <p:cNvGrpSpPr/>
          <p:nvPr/>
        </p:nvGrpSpPr>
        <p:grpSpPr>
          <a:xfrm>
            <a:off x="5611293" y="3478769"/>
            <a:ext cx="3222221" cy="459690"/>
            <a:chOff x="4315150" y="2341731"/>
            <a:chExt cx="3857250" cy="540057"/>
          </a:xfrm>
        </p:grpSpPr>
        <p:sp>
          <p:nvSpPr>
            <p:cNvPr id="109" name="矩形 108">
              <a:hlinkClick r:id="rId3" tooltip="MR Applications"/>
            </p:cNvPr>
            <p:cNvSpPr/>
            <p:nvPr/>
          </p:nvSpPr>
          <p:spPr>
            <a:xfrm>
              <a:off x="4841198" y="2424395"/>
              <a:ext cx="2827146" cy="406783"/>
            </a:xfrm>
            <a:prstGeom prst="rect">
              <a:avLst/>
            </a:prstGeom>
            <a:ln w="15875">
              <a:noFill/>
            </a:ln>
          </p:spPr>
          <p:txBody>
            <a:bodyPr wrap="square" lIns="68580" tIns="34290" rIns="68580" bIns="3429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MR</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Chemistry Lab</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0" name="平行四边形 109"/>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sp>
        <p:nvSpPr>
          <p:cNvPr id="6" name="左大括号 5"/>
          <p:cNvSpPr/>
          <p:nvPr/>
        </p:nvSpPr>
        <p:spPr>
          <a:xfrm>
            <a:off x="4638800" y="2211710"/>
            <a:ext cx="221232" cy="158417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250" advClick="0">
        <p14:flip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par>
                                <p:cTn id="15" presetID="10"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ntr" presetSubtype="0"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fade">
                                      <p:cBhvr>
                                        <p:cTn id="29" dur="500"/>
                                        <p:tgtEl>
                                          <p:spTgt spid="80"/>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nodeType="with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500"/>
                                        <p:tgtEl>
                                          <p:spTgt spid="89"/>
                                        </p:tgtEl>
                                      </p:cBhvr>
                                    </p:animEffect>
                                  </p:childTnLst>
                                </p:cTn>
                              </p:par>
                              <p:par>
                                <p:cTn id="39" presetID="10" presetClass="entr" presetSubtype="0" fill="hold" nodeType="with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fade">
                                      <p:cBhvr>
                                        <p:cTn id="41" dur="500"/>
                                        <p:tgtEl>
                                          <p:spTgt spid="93"/>
                                        </p:tgtEl>
                                      </p:cBhvr>
                                    </p:animEffect>
                                  </p:childTnLst>
                                </p:cTn>
                              </p:par>
                              <p:par>
                                <p:cTn id="42" presetID="10" presetClass="entr" presetSubtype="0" fill="hold" nodeType="with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fade">
                                      <p:cBhvr>
                                        <p:cTn id="44" dur="500"/>
                                        <p:tgtEl>
                                          <p:spTgt spid="96"/>
                                        </p:tgtEl>
                                      </p:cBhvr>
                                    </p:animEffect>
                                  </p:childTnLst>
                                </p:cTn>
                              </p:par>
                              <p:par>
                                <p:cTn id="45" presetID="10"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childTnLst>
                                </p:cTn>
                              </p:par>
                              <p:par>
                                <p:cTn id="48" presetID="10" presetClass="entr" presetSubtype="0" fill="hold"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par>
                                <p:cTn id="51" presetID="10" presetClass="entr" presetSubtype="0" fill="hold" nodeType="withEffect">
                                  <p:stCondLst>
                                    <p:cond delay="0"/>
                                  </p:stCondLst>
                                  <p:childTnLst>
                                    <p:set>
                                      <p:cBhvr>
                                        <p:cTn id="52" dur="1" fill="hold">
                                          <p:stCondLst>
                                            <p:cond delay="0"/>
                                          </p:stCondLst>
                                        </p:cTn>
                                        <p:tgtEl>
                                          <p:spTgt spid="105"/>
                                        </p:tgtEl>
                                        <p:attrNameLst>
                                          <p:attrName>style.visibility</p:attrName>
                                        </p:attrNameLst>
                                      </p:cBhvr>
                                      <p:to>
                                        <p:strVal val="visible"/>
                                      </p:to>
                                    </p:set>
                                    <p:animEffect transition="in" filter="fade">
                                      <p:cBhvr>
                                        <p:cTn id="53" dur="500"/>
                                        <p:tgtEl>
                                          <p:spTgt spid="105"/>
                                        </p:tgtEl>
                                      </p:cBhvr>
                                    </p:animEffect>
                                  </p:childTnLst>
                                </p:cTn>
                              </p:par>
                              <p:par>
                                <p:cTn id="54" presetID="10" presetClass="entr" presetSubtype="0" fill="hold" nodeType="withEffect">
                                  <p:stCondLst>
                                    <p:cond delay="0"/>
                                  </p:stCondLst>
                                  <p:childTnLst>
                                    <p:set>
                                      <p:cBhvr>
                                        <p:cTn id="55" dur="1" fill="hold">
                                          <p:stCondLst>
                                            <p:cond delay="0"/>
                                          </p:stCondLst>
                                        </p:cTn>
                                        <p:tgtEl>
                                          <p:spTgt spid="108"/>
                                        </p:tgtEl>
                                        <p:attrNameLst>
                                          <p:attrName>style.visibility</p:attrName>
                                        </p:attrNameLst>
                                      </p:cBhvr>
                                      <p:to>
                                        <p:strVal val="visible"/>
                                      </p:to>
                                    </p:set>
                                    <p:animEffect transition="in" filter="fade">
                                      <p:cBhvr>
                                        <p:cTn id="56" dur="500"/>
                                        <p:tgtEl>
                                          <p:spTgt spid="108"/>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48685" y="1930934"/>
            <a:ext cx="950901" cy="1569660"/>
          </a:xfrm>
          <a:prstGeom prst="rect">
            <a:avLst/>
          </a:prstGeom>
          <a:noFill/>
        </p:spPr>
        <p:txBody>
          <a:bodyPr wrap="none" rtlCol="0">
            <a:spAutoFit/>
          </a:bodyPr>
          <a:lstStyle/>
          <a:p>
            <a:r>
              <a:rPr lang="en-US" altLang="zh-CN"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5</a:t>
            </a:r>
            <a:endParaRPr lang="zh-CN" altLang="en-US"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2448271" y="2392599"/>
            <a:ext cx="4283385" cy="646331"/>
          </a:xfrm>
          <a:prstGeom prst="rect">
            <a:avLst/>
          </a:prstGeom>
          <a:noFill/>
        </p:spPr>
        <p:txBody>
          <a:bodyPr wrap="square" rtlCol="0">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MR Chemistry Lab</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22"/>
          <p:cNvSpPr>
            <a:spLocks noChangeArrowheads="1"/>
          </p:cNvSpPr>
          <p:nvPr/>
        </p:nvSpPr>
        <p:spPr bwMode="auto">
          <a:xfrm>
            <a:off x="5697368" y="185167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4" name="椭圆 65"/>
          <p:cNvSpPr>
            <a:spLocks noChangeArrowheads="1"/>
          </p:cNvSpPr>
          <p:nvPr/>
        </p:nvSpPr>
        <p:spPr bwMode="auto">
          <a:xfrm>
            <a:off x="4401224" y="185206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7" name="椭圆 36"/>
          <p:cNvSpPr>
            <a:spLocks noChangeArrowheads="1"/>
          </p:cNvSpPr>
          <p:nvPr/>
        </p:nvSpPr>
        <p:spPr bwMode="auto">
          <a:xfrm>
            <a:off x="5049296" y="185167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0" name="椭圆 16"/>
          <p:cNvSpPr>
            <a:spLocks noChangeArrowheads="1"/>
          </p:cNvSpPr>
          <p:nvPr/>
        </p:nvSpPr>
        <p:spPr bwMode="auto">
          <a:xfrm>
            <a:off x="3105080" y="185167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椭圆 16"/>
          <p:cNvSpPr>
            <a:spLocks noChangeArrowheads="1"/>
          </p:cNvSpPr>
          <p:nvPr/>
        </p:nvSpPr>
        <p:spPr bwMode="auto">
          <a:xfrm>
            <a:off x="3753152" y="185167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pic>
        <p:nvPicPr>
          <p:cNvPr id="12" name="图片 11"/>
          <p:cNvPicPr>
            <a:picLocks noChangeAspect="1"/>
          </p:cNvPicPr>
          <p:nvPr/>
        </p:nvPicPr>
        <p:blipFill rotWithShape="1">
          <a:blip r:embed="rId3"/>
          <a:srcRect l="6434"/>
          <a:stretch>
            <a:fillRect/>
          </a:stretch>
        </p:blipFill>
        <p:spPr>
          <a:xfrm>
            <a:off x="6779283" y="2174495"/>
            <a:ext cx="2280624" cy="13104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864097" y="431109"/>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1" name="Parallelogram 21"/>
          <p:cNvSpPr/>
          <p:nvPr/>
        </p:nvSpPr>
        <p:spPr>
          <a:xfrm>
            <a:off x="7136070" y="-2866"/>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llelogram 22"/>
          <p:cNvSpPr/>
          <p:nvPr/>
        </p:nvSpPr>
        <p:spPr>
          <a:xfrm>
            <a:off x="7596336" y="1536767"/>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5745" y="1059582"/>
            <a:ext cx="547260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2"/>
          <p:cNvSpPr>
            <a:spLocks noChangeArrowheads="1"/>
          </p:cNvSpPr>
          <p:nvPr/>
        </p:nvSpPr>
        <p:spPr bwMode="auto">
          <a:xfrm>
            <a:off x="6149062" y="593409"/>
            <a:ext cx="341135" cy="341756"/>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0" name="椭圆 65"/>
          <p:cNvSpPr>
            <a:spLocks noChangeArrowheads="1"/>
          </p:cNvSpPr>
          <p:nvPr/>
        </p:nvSpPr>
        <p:spPr bwMode="auto">
          <a:xfrm>
            <a:off x="5163842" y="593636"/>
            <a:ext cx="341135" cy="341135"/>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3" name="椭圆 16"/>
          <p:cNvSpPr>
            <a:spLocks noChangeArrowheads="1"/>
          </p:cNvSpPr>
          <p:nvPr/>
        </p:nvSpPr>
        <p:spPr bwMode="auto">
          <a:xfrm>
            <a:off x="5667278" y="593409"/>
            <a:ext cx="341755" cy="341756"/>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6" name="椭圆 16"/>
          <p:cNvSpPr>
            <a:spLocks noChangeArrowheads="1"/>
          </p:cNvSpPr>
          <p:nvPr/>
        </p:nvSpPr>
        <p:spPr bwMode="auto">
          <a:xfrm>
            <a:off x="4155110" y="593409"/>
            <a:ext cx="341755" cy="341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椭圆 16"/>
          <p:cNvSpPr>
            <a:spLocks noChangeArrowheads="1"/>
          </p:cNvSpPr>
          <p:nvPr/>
        </p:nvSpPr>
        <p:spPr bwMode="auto">
          <a:xfrm>
            <a:off x="4659166" y="593409"/>
            <a:ext cx="341755" cy="341756"/>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15" name="Text Placeholder 4"/>
          <p:cNvSpPr txBox="1"/>
          <p:nvPr/>
        </p:nvSpPr>
        <p:spPr>
          <a:xfrm>
            <a:off x="1016497" y="583509"/>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a:solidFill>
                  <a:schemeClr val="accent1"/>
                </a:solidFill>
                <a:latin typeface="微软雅黑" panose="020B0503020204020204" pitchFamily="34" charset="-122"/>
                <a:ea typeface="微软雅黑" panose="020B0503020204020204" pitchFamily="34" charset="-122"/>
              </a:rPr>
              <a:t>Game Design</a:t>
            </a: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6" name="TextBox 4"/>
          <p:cNvSpPr txBox="1"/>
          <p:nvPr/>
        </p:nvSpPr>
        <p:spPr>
          <a:xfrm>
            <a:off x="863278" y="1565922"/>
            <a:ext cx="6156994" cy="2285243"/>
          </a:xfrm>
          <a:prstGeom prst="rect">
            <a:avLst/>
          </a:prstGeom>
          <a:noFill/>
        </p:spPr>
        <p:txBody>
          <a:bodyPr wrap="square" lIns="68584" tIns="34291" rIns="68584" bIns="34291" rtlCol="0">
            <a:spAutoFit/>
          </a:bodyPr>
          <a:lstStyle/>
          <a:p>
            <a:pPr marL="342900" indent="-342900">
              <a:buFont typeface="Wingdings" panose="05000000000000000000" pitchFamily="2" charset="2"/>
              <a:buChar char="§"/>
            </a:pPr>
            <a:r>
              <a:rPr lang="en-US" sz="2400" dirty="0"/>
              <a:t>Leap Motion </a:t>
            </a:r>
          </a:p>
          <a:p>
            <a:pPr marL="800100" lvl="1" indent="-342900">
              <a:buFont typeface="Wingdings" panose="05000000000000000000" pitchFamily="2" charset="2"/>
              <a:buChar char="§"/>
            </a:pPr>
            <a:r>
              <a:rPr lang="en-US" sz="2400" dirty="0"/>
              <a:t>Gesture </a:t>
            </a:r>
            <a:r>
              <a:rPr lang="en-US" altLang="zh-CN" sz="2400" dirty="0"/>
              <a:t>recognition</a:t>
            </a:r>
            <a:r>
              <a:rPr lang="en-US" sz="2400" dirty="0"/>
              <a:t> Use the </a:t>
            </a:r>
            <a:r>
              <a:rPr lang="en-US" sz="2400" dirty="0" err="1"/>
              <a:t>LeapMotion</a:t>
            </a:r>
            <a:r>
              <a:rPr lang="en-US" sz="2400" dirty="0"/>
              <a:t> as the interaction way</a:t>
            </a:r>
          </a:p>
          <a:p>
            <a:pPr marL="342900" indent="-342900">
              <a:buFont typeface="Wingdings" panose="05000000000000000000" pitchFamily="2" charset="2"/>
              <a:buChar char="§"/>
            </a:pPr>
            <a:r>
              <a:rPr lang="en-US" sz="2400" dirty="0"/>
              <a:t>Oculus HMD</a:t>
            </a:r>
          </a:p>
          <a:p>
            <a:pPr marL="800100" lvl="1" indent="-342900">
              <a:buFont typeface="Wingdings" panose="05000000000000000000" pitchFamily="2" charset="2"/>
              <a:buChar char="§"/>
            </a:pPr>
            <a:r>
              <a:rPr lang="en-US" sz="2400" dirty="0"/>
              <a:t>Use Touch Controllers to interact with the chemistry Lab</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nodePh="1">
                                  <p:stCondLst>
                                    <p:cond delay="0"/>
                                  </p:stCondLst>
                                  <p:endCondLst>
                                    <p:cond evt="begin" delay="0">
                                      <p:tn val="14"/>
                                    </p:cond>
                                  </p:end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dissolve">
                                      <p:cBhvr>
                                        <p:cTn id="24" dur="500"/>
                                        <p:tgtEl>
                                          <p:spTgt spid="15">
                                            <p:txEl>
                                              <p:pRg st="0" end="0"/>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2" grpId="0" animBg="1"/>
      <p:bldP spid="15" grpId="0" build="p"/>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solidFill>
                  <a:schemeClr val="tx1">
                    <a:lumMod val="75000"/>
                    <a:lumOff val="25000"/>
                  </a:schemeClr>
                </a:solidFill>
                <a:latin typeface="微软雅黑" panose="020B0503020204020204" pitchFamily="34" charset="-122"/>
                <a:ea typeface="微软雅黑" panose="020B0503020204020204" pitchFamily="34" charset="-122"/>
              </a:rPr>
              <a:t>Leap Motion </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6"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324" y="747099"/>
            <a:ext cx="2304256" cy="1764723"/>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638357"/>
            <a:ext cx="3168352" cy="19154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3" name="Rectangle 4"/>
          <p:cNvSpPr>
            <a:spLocks noChangeArrowheads="1"/>
          </p:cNvSpPr>
          <p:nvPr/>
        </p:nvSpPr>
        <p:spPr bwMode="auto">
          <a:xfrm>
            <a:off x="0" y="1952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1100" b="0" i="0" u="none" strike="noStrike" cap="none" normalizeH="0" baseline="0">
                <a:ln>
                  <a:noFill/>
                </a:ln>
                <a:solidFill>
                  <a:schemeClr val="tx1"/>
                </a:solidFill>
                <a:effectLst/>
                <a:latin typeface="Calibri" panose="020F0502020204030204" pitchFamily="34" charset="0"/>
                <a:ea typeface="等线" panose="02010600030101010101" pitchFamily="2" charset="-122"/>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图片 11"/>
          <p:cNvPicPr/>
          <p:nvPr/>
        </p:nvPicPr>
        <p:blipFill>
          <a:blip r:embed="rId5"/>
          <a:stretch>
            <a:fillRect/>
          </a:stretch>
        </p:blipFill>
        <p:spPr>
          <a:xfrm>
            <a:off x="4283968" y="1734926"/>
            <a:ext cx="4759325" cy="2002155"/>
          </a:xfrm>
          <a:prstGeom prst="rect">
            <a:avLst/>
          </a:prstGeom>
        </p:spPr>
      </p:pic>
      <p:sp>
        <p:nvSpPr>
          <p:cNvPr id="5" name="矩形 4"/>
          <p:cNvSpPr/>
          <p:nvPr/>
        </p:nvSpPr>
        <p:spPr>
          <a:xfrm>
            <a:off x="857880" y="4597208"/>
            <a:ext cx="2730299" cy="369332"/>
          </a:xfrm>
          <a:prstGeom prst="rect">
            <a:avLst/>
          </a:prstGeom>
        </p:spPr>
        <p:txBody>
          <a:bodyPr wrap="none">
            <a:spAutoFit/>
          </a:bodyPr>
          <a:lstStyle/>
          <a:p>
            <a:r>
              <a:rPr lang="en-US">
                <a:latin typeface="Calibri" panose="020F0502020204030204" pitchFamily="34" charset="0"/>
                <a:ea typeface="Malgun Gothic" panose="020B0503020000020004" pitchFamily="50" charset="-127"/>
                <a:cs typeface="Times New Roman" panose="02020603050405020304" pitchFamily="18" charset="0"/>
              </a:rPr>
              <a:t>Definition of hand gestures</a:t>
            </a:r>
            <a:endParaRPr lang="en-US" dirty="0"/>
          </a:p>
        </p:txBody>
      </p:sp>
      <p:sp>
        <p:nvSpPr>
          <p:cNvPr id="6" name="矩形 5"/>
          <p:cNvSpPr/>
          <p:nvPr/>
        </p:nvSpPr>
        <p:spPr>
          <a:xfrm>
            <a:off x="5044789" y="3952382"/>
            <a:ext cx="3307829" cy="369332"/>
          </a:xfrm>
          <a:prstGeom prst="rect">
            <a:avLst/>
          </a:prstGeom>
        </p:spPr>
        <p:txBody>
          <a:bodyPr wrap="none">
            <a:spAutoFit/>
          </a:bodyPr>
          <a:lstStyle/>
          <a:p>
            <a:r>
              <a:rPr lang="en-US" altLang="ko-KR" dirty="0"/>
              <a:t>Ignite</a:t>
            </a:r>
            <a:r>
              <a:rPr lang="ko-KR" altLang="en-US" dirty="0"/>
              <a:t> </a:t>
            </a:r>
            <a:r>
              <a:rPr lang="en-US" dirty="0">
                <a:latin typeface="Calibri" panose="020F0502020204030204" pitchFamily="34" charset="0"/>
                <a:ea typeface="Malgun Gothic" panose="020B0503020000020004" pitchFamily="50" charset="-127"/>
                <a:cs typeface="Times New Roman" panose="02020603050405020304" pitchFamily="18" charset="0"/>
              </a:rPr>
              <a:t>the Alcohol fire by pointing</a:t>
            </a:r>
            <a:endParaRPr 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3642112"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err="1">
                <a:solidFill>
                  <a:schemeClr val="tx1">
                    <a:lumMod val="75000"/>
                    <a:lumOff val="25000"/>
                  </a:schemeClr>
                </a:solidFill>
                <a:latin typeface="微软雅黑" panose="020B0503020204020204" pitchFamily="34" charset="-122"/>
                <a:ea typeface="微软雅黑" panose="020B0503020204020204" pitchFamily="34" charset="-122"/>
              </a:rPr>
              <a:t>LeapMotion</a:t>
            </a:r>
            <a:r>
              <a:rPr lang="en-US" sz="1800" b="1" dirty="0">
                <a:solidFill>
                  <a:schemeClr val="tx1">
                    <a:lumMod val="75000"/>
                    <a:lumOff val="25000"/>
                  </a:schemeClr>
                </a:solidFill>
                <a:latin typeface="微软雅黑" panose="020B0503020204020204" pitchFamily="34" charset="-122"/>
                <a:ea typeface="微软雅黑" panose="020B0503020204020204" pitchFamily="34" charset="-122"/>
              </a:rPr>
              <a:t> Implementation </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7" name="图片 2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69370"/>
            <a:ext cx="3384823" cy="19603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图片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9992" y="647235"/>
            <a:ext cx="3758748" cy="1879374"/>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9992" y="2834520"/>
            <a:ext cx="3758748" cy="20068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3" name="矩形 2"/>
          <p:cNvSpPr/>
          <p:nvPr/>
        </p:nvSpPr>
        <p:spPr>
          <a:xfrm>
            <a:off x="1347250" y="3768397"/>
            <a:ext cx="1856598" cy="369332"/>
          </a:xfrm>
          <a:prstGeom prst="rect">
            <a:avLst/>
          </a:prstGeom>
        </p:spPr>
        <p:txBody>
          <a:bodyPr wrap="none">
            <a:spAutoFit/>
          </a:bodyPr>
          <a:lstStyle/>
          <a:p>
            <a:r>
              <a:rPr lang="en-US" dirty="0">
                <a:latin typeface="Calibri" panose="020F0502020204030204" pitchFamily="34" charset="0"/>
                <a:ea typeface="Malgun Gothic" panose="020B0503020000020004" pitchFamily="50" charset="-127"/>
                <a:cs typeface="Times New Roman" panose="02020603050405020304" pitchFamily="18" charset="0"/>
              </a:rPr>
              <a:t>Main menu scene</a:t>
            </a:r>
            <a:endParaRPr lang="en-US" dirty="0"/>
          </a:p>
        </p:txBody>
      </p:sp>
      <p:cxnSp>
        <p:nvCxnSpPr>
          <p:cNvPr id="5" name="直接箭头连接符 4"/>
          <p:cNvCxnSpPr/>
          <p:nvPr/>
        </p:nvCxnSpPr>
        <p:spPr>
          <a:xfrm flipV="1">
            <a:off x="3347864" y="1923678"/>
            <a:ext cx="1008112" cy="9182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直接箭头连接符 6"/>
          <p:cNvCxnSpPr/>
          <p:nvPr/>
        </p:nvCxnSpPr>
        <p:spPr>
          <a:xfrm>
            <a:off x="2123728" y="3291830"/>
            <a:ext cx="2160240" cy="8072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矩形 9">
            <a:extLst>
              <a:ext uri="{FF2B5EF4-FFF2-40B4-BE49-F238E27FC236}">
                <a16:creationId xmlns:a16="http://schemas.microsoft.com/office/drawing/2014/main" id="{94DD431C-52B1-4C52-A455-3988D3BA2DBA}"/>
              </a:ext>
            </a:extLst>
          </p:cNvPr>
          <p:cNvSpPr/>
          <p:nvPr/>
        </p:nvSpPr>
        <p:spPr>
          <a:xfrm>
            <a:off x="5861435" y="2516388"/>
            <a:ext cx="1035861" cy="369332"/>
          </a:xfrm>
          <a:prstGeom prst="rect">
            <a:avLst/>
          </a:prstGeom>
        </p:spPr>
        <p:txBody>
          <a:bodyPr wrap="none">
            <a:spAutoFit/>
          </a:bodyPr>
          <a:lstStyle/>
          <a:p>
            <a:r>
              <a:rPr lang="en-US" dirty="0">
                <a:latin typeface="Calibri" panose="020F0502020204030204" pitchFamily="34" charset="0"/>
                <a:ea typeface="Malgun Gothic" panose="020B0503020000020004" pitchFamily="50" charset="-127"/>
                <a:cs typeface="Times New Roman" panose="02020603050405020304" pitchFamily="18" charset="0"/>
              </a:rPr>
              <a:t>AR scene</a:t>
            </a:r>
            <a:endParaRPr lang="en-US" dirty="0"/>
          </a:p>
        </p:txBody>
      </p:sp>
      <p:sp>
        <p:nvSpPr>
          <p:cNvPr id="4" name="矩形 3">
            <a:extLst>
              <a:ext uri="{FF2B5EF4-FFF2-40B4-BE49-F238E27FC236}">
                <a16:creationId xmlns:a16="http://schemas.microsoft.com/office/drawing/2014/main" id="{B24C09FF-7F18-4772-A580-C144241C4C4D}"/>
              </a:ext>
            </a:extLst>
          </p:cNvPr>
          <p:cNvSpPr/>
          <p:nvPr/>
        </p:nvSpPr>
        <p:spPr>
          <a:xfrm>
            <a:off x="5861435" y="4814949"/>
            <a:ext cx="1034257" cy="369332"/>
          </a:xfrm>
          <a:prstGeom prst="rect">
            <a:avLst/>
          </a:prstGeom>
        </p:spPr>
        <p:txBody>
          <a:bodyPr wrap="none">
            <a:spAutoFit/>
          </a:bodyPr>
          <a:lstStyle/>
          <a:p>
            <a:r>
              <a:rPr lang="en-US" dirty="0">
                <a:latin typeface="Calibri" panose="020F0502020204030204" pitchFamily="34" charset="0"/>
                <a:ea typeface="Malgun Gothic" panose="020B0503020000020004" pitchFamily="50" charset="-127"/>
                <a:cs typeface="Times New Roman" panose="02020603050405020304" pitchFamily="18" charset="0"/>
              </a:rPr>
              <a:t>VR scene</a:t>
            </a:r>
            <a:endParaRPr 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85002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solidFill>
                  <a:schemeClr val="tx1">
                    <a:lumMod val="75000"/>
                    <a:lumOff val="25000"/>
                  </a:schemeClr>
                </a:solidFill>
                <a:latin typeface="微软雅黑" panose="020B0503020204020204" pitchFamily="34" charset="-122"/>
                <a:ea typeface="微软雅黑" panose="020B0503020204020204" pitchFamily="34" charset="-122"/>
              </a:rPr>
              <a:t>Oculus Implementation </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1027246" y="2909956"/>
            <a:ext cx="3154554" cy="1695944"/>
          </a:xfrm>
          <a:prstGeom prst="rect">
            <a:avLst/>
          </a:prstGeom>
        </p:spPr>
      </p:pic>
      <p:pic>
        <p:nvPicPr>
          <p:cNvPr id="9" name="图片 8"/>
          <p:cNvPicPr>
            <a:picLocks noChangeAspect="1"/>
          </p:cNvPicPr>
          <p:nvPr/>
        </p:nvPicPr>
        <p:blipFill>
          <a:blip r:embed="rId4"/>
          <a:stretch>
            <a:fillRect/>
          </a:stretch>
        </p:blipFill>
        <p:spPr>
          <a:xfrm>
            <a:off x="5148064" y="3007038"/>
            <a:ext cx="2859206" cy="1566086"/>
          </a:xfrm>
          <a:prstGeom prst="rect">
            <a:avLst/>
          </a:prstGeom>
        </p:spPr>
      </p:pic>
      <p:pic>
        <p:nvPicPr>
          <p:cNvPr id="10" name="图片 9">
            <a:extLst>
              <a:ext uri="{FF2B5EF4-FFF2-40B4-BE49-F238E27FC236}">
                <a16:creationId xmlns:a16="http://schemas.microsoft.com/office/drawing/2014/main" id="{73EC78EF-A170-4282-8737-6176DE17B9B6}"/>
              </a:ext>
            </a:extLst>
          </p:cNvPr>
          <p:cNvPicPr/>
          <p:nvPr/>
        </p:nvPicPr>
        <p:blipFill rotWithShape="1">
          <a:blip r:embed="rId5" cstate="print">
            <a:extLst>
              <a:ext uri="{28A0092B-C50C-407E-A947-70E740481C1C}">
                <a14:useLocalDpi xmlns:a14="http://schemas.microsoft.com/office/drawing/2010/main" val="0"/>
              </a:ext>
            </a:extLst>
          </a:blip>
          <a:srcRect t="4969"/>
          <a:stretch/>
        </p:blipFill>
        <p:spPr bwMode="auto">
          <a:xfrm>
            <a:off x="5148064" y="981906"/>
            <a:ext cx="2848771" cy="1460019"/>
          </a:xfrm>
          <a:prstGeom prst="rect">
            <a:avLst/>
          </a:prstGeom>
          <a:noFill/>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E1813DBE-CE0B-400E-BA09-BD4C9A3E7A2B}"/>
              </a:ext>
            </a:extLst>
          </p:cNvPr>
          <p:cNvPicPr/>
          <p:nvPr/>
        </p:nvPicPr>
        <p:blipFill rotWithShape="1">
          <a:blip r:embed="rId6" cstate="print">
            <a:extLst>
              <a:ext uri="{28A0092B-C50C-407E-A947-70E740481C1C}">
                <a14:useLocalDpi xmlns:a14="http://schemas.microsoft.com/office/drawing/2010/main" val="0"/>
              </a:ext>
            </a:extLst>
          </a:blip>
          <a:srcRect t="5590"/>
          <a:stretch/>
        </p:blipFill>
        <p:spPr bwMode="auto">
          <a:xfrm>
            <a:off x="1026638" y="942956"/>
            <a:ext cx="3154554" cy="1606185"/>
          </a:xfrm>
          <a:prstGeom prst="rect">
            <a:avLst/>
          </a:prstGeom>
          <a:noFill/>
          <a:ln>
            <a:noFill/>
          </a:ln>
          <a:extLst>
            <a:ext uri="{53640926-AAD7-44D8-BBD7-CCE9431645EC}">
              <a14:shadowObscured xmlns:a14="http://schemas.microsoft.com/office/drawing/2010/main"/>
            </a:ext>
          </a:extLst>
        </p:spPr>
      </p:pic>
      <p:sp>
        <p:nvSpPr>
          <p:cNvPr id="2" name="矩形 1">
            <a:extLst>
              <a:ext uri="{FF2B5EF4-FFF2-40B4-BE49-F238E27FC236}">
                <a16:creationId xmlns:a16="http://schemas.microsoft.com/office/drawing/2014/main" id="{6C0325B7-F27B-4781-9AF2-15485D331200}"/>
              </a:ext>
            </a:extLst>
          </p:cNvPr>
          <p:cNvSpPr/>
          <p:nvPr/>
        </p:nvSpPr>
        <p:spPr>
          <a:xfrm>
            <a:off x="1907704" y="2540624"/>
            <a:ext cx="1260281" cy="369332"/>
          </a:xfrm>
          <a:prstGeom prst="rect">
            <a:avLst/>
          </a:prstGeom>
        </p:spPr>
        <p:txBody>
          <a:bodyPr wrap="none">
            <a:spAutoFit/>
          </a:bodyPr>
          <a:lstStyle/>
          <a:p>
            <a:r>
              <a:rPr lang="en-US" dirty="0" err="1">
                <a:latin typeface="Calibri" panose="020F0502020204030204" pitchFamily="34" charset="0"/>
                <a:ea typeface="Malgun Gothic" panose="020B0503020000020004" pitchFamily="50" charset="-127"/>
                <a:cs typeface="Times New Roman" panose="02020603050405020304" pitchFamily="18" charset="0"/>
              </a:rPr>
              <a:t>Mian</a:t>
            </a:r>
            <a:r>
              <a:rPr lang="en-US" dirty="0">
                <a:latin typeface="Calibri" panose="020F0502020204030204" pitchFamily="34" charset="0"/>
                <a:ea typeface="Malgun Gothic" panose="020B0503020000020004" pitchFamily="50" charset="-127"/>
                <a:cs typeface="Times New Roman" panose="02020603050405020304" pitchFamily="18" charset="0"/>
              </a:rPr>
              <a:t> scene</a:t>
            </a:r>
            <a:endParaRPr lang="en-US" dirty="0"/>
          </a:p>
        </p:txBody>
      </p:sp>
      <p:sp>
        <p:nvSpPr>
          <p:cNvPr id="12" name="矩形 11">
            <a:extLst>
              <a:ext uri="{FF2B5EF4-FFF2-40B4-BE49-F238E27FC236}">
                <a16:creationId xmlns:a16="http://schemas.microsoft.com/office/drawing/2014/main" id="{5C52D187-257D-4619-A218-47DA96FD2FAA}"/>
              </a:ext>
            </a:extLst>
          </p:cNvPr>
          <p:cNvSpPr/>
          <p:nvPr/>
        </p:nvSpPr>
        <p:spPr>
          <a:xfrm>
            <a:off x="5976017" y="2540624"/>
            <a:ext cx="1579278" cy="369332"/>
          </a:xfrm>
          <a:prstGeom prst="rect">
            <a:avLst/>
          </a:prstGeom>
        </p:spPr>
        <p:txBody>
          <a:bodyPr wrap="none">
            <a:spAutoFit/>
          </a:bodyPr>
          <a:lstStyle/>
          <a:p>
            <a:r>
              <a:rPr lang="en-US" dirty="0" err="1">
                <a:latin typeface="Calibri" panose="020F0502020204030204" pitchFamily="34" charset="0"/>
                <a:ea typeface="Malgun Gothic" panose="020B0503020000020004" pitchFamily="50" charset="-127"/>
                <a:cs typeface="Times New Roman" panose="02020603050405020304" pitchFamily="18" charset="0"/>
              </a:rPr>
              <a:t>ChemVR</a:t>
            </a:r>
            <a:r>
              <a:rPr lang="en-US" dirty="0">
                <a:latin typeface="Calibri" panose="020F0502020204030204" pitchFamily="34" charset="0"/>
                <a:ea typeface="Malgun Gothic" panose="020B0503020000020004" pitchFamily="50" charset="-127"/>
                <a:cs typeface="Times New Roman" panose="02020603050405020304" pitchFamily="18" charset="0"/>
              </a:rPr>
              <a:t> scene</a:t>
            </a:r>
            <a:endParaRPr lang="en-US" dirty="0"/>
          </a:p>
        </p:txBody>
      </p:sp>
      <p:sp>
        <p:nvSpPr>
          <p:cNvPr id="13" name="矩形 12">
            <a:extLst>
              <a:ext uri="{FF2B5EF4-FFF2-40B4-BE49-F238E27FC236}">
                <a16:creationId xmlns:a16="http://schemas.microsoft.com/office/drawing/2014/main" id="{7676CA27-EF91-4BE6-8917-9181906072BF}"/>
              </a:ext>
            </a:extLst>
          </p:cNvPr>
          <p:cNvSpPr/>
          <p:nvPr/>
        </p:nvSpPr>
        <p:spPr>
          <a:xfrm>
            <a:off x="1588707" y="4605900"/>
            <a:ext cx="1579278" cy="369332"/>
          </a:xfrm>
          <a:prstGeom prst="rect">
            <a:avLst/>
          </a:prstGeom>
        </p:spPr>
        <p:txBody>
          <a:bodyPr wrap="none">
            <a:spAutoFit/>
          </a:bodyPr>
          <a:lstStyle/>
          <a:p>
            <a:r>
              <a:rPr lang="en-US" dirty="0" err="1">
                <a:latin typeface="Calibri" panose="020F0502020204030204" pitchFamily="34" charset="0"/>
                <a:ea typeface="Malgun Gothic" panose="020B0503020000020004" pitchFamily="50" charset="-127"/>
                <a:cs typeface="Times New Roman" panose="02020603050405020304" pitchFamily="18" charset="0"/>
              </a:rPr>
              <a:t>ChemVR</a:t>
            </a:r>
            <a:r>
              <a:rPr lang="en-US" dirty="0">
                <a:latin typeface="Calibri" panose="020F0502020204030204" pitchFamily="34" charset="0"/>
                <a:ea typeface="Malgun Gothic" panose="020B0503020000020004" pitchFamily="50" charset="-127"/>
                <a:cs typeface="Times New Roman" panose="02020603050405020304" pitchFamily="18" charset="0"/>
              </a:rPr>
              <a:t> scene</a:t>
            </a:r>
            <a:endParaRPr lang="en-US" dirty="0"/>
          </a:p>
        </p:txBody>
      </p:sp>
      <p:sp>
        <p:nvSpPr>
          <p:cNvPr id="14" name="矩形 13">
            <a:extLst>
              <a:ext uri="{FF2B5EF4-FFF2-40B4-BE49-F238E27FC236}">
                <a16:creationId xmlns:a16="http://schemas.microsoft.com/office/drawing/2014/main" id="{84F0A499-986E-4CE5-BBA5-68DFBD9E4A5B}"/>
              </a:ext>
            </a:extLst>
          </p:cNvPr>
          <p:cNvSpPr/>
          <p:nvPr/>
        </p:nvSpPr>
        <p:spPr>
          <a:xfrm>
            <a:off x="5944304" y="4605900"/>
            <a:ext cx="1579278" cy="369332"/>
          </a:xfrm>
          <a:prstGeom prst="rect">
            <a:avLst/>
          </a:prstGeom>
        </p:spPr>
        <p:txBody>
          <a:bodyPr wrap="none">
            <a:spAutoFit/>
          </a:bodyPr>
          <a:lstStyle/>
          <a:p>
            <a:r>
              <a:rPr lang="en-US" dirty="0" err="1">
                <a:latin typeface="Calibri" panose="020F0502020204030204" pitchFamily="34" charset="0"/>
                <a:ea typeface="Malgun Gothic" panose="020B0503020000020004" pitchFamily="50" charset="-127"/>
                <a:cs typeface="Times New Roman" panose="02020603050405020304" pitchFamily="18" charset="0"/>
              </a:rPr>
              <a:t>ChemVR</a:t>
            </a:r>
            <a:r>
              <a:rPr lang="en-US" dirty="0">
                <a:latin typeface="Calibri" panose="020F0502020204030204" pitchFamily="34" charset="0"/>
                <a:ea typeface="Malgun Gothic" panose="020B0503020000020004" pitchFamily="50" charset="-127"/>
                <a:cs typeface="Times New Roman" panose="02020603050405020304" pitchFamily="18" charset="0"/>
              </a:rPr>
              <a:t> scene</a:t>
            </a:r>
            <a:endParaRPr 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48685" y="1930934"/>
            <a:ext cx="950901" cy="1569660"/>
          </a:xfrm>
          <a:prstGeom prst="rect">
            <a:avLst/>
          </a:prstGeom>
          <a:noFill/>
        </p:spPr>
        <p:txBody>
          <a:bodyPr wrap="none" rtlCol="0">
            <a:spAutoFit/>
          </a:bodyPr>
          <a:lstStyle/>
          <a:p>
            <a:r>
              <a:rPr lang="en-US" altLang="zh-CN"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6</a:t>
            </a:r>
            <a:endParaRPr lang="zh-CN" altLang="en-US"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2448271" y="2392599"/>
            <a:ext cx="4283385" cy="646331"/>
          </a:xfrm>
          <a:prstGeom prst="rect">
            <a:avLst/>
          </a:prstGeom>
          <a:noFill/>
        </p:spPr>
        <p:txBody>
          <a:bodyPr wrap="square" rtlCol="0">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Evaluation</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22"/>
          <p:cNvSpPr>
            <a:spLocks noChangeArrowheads="1"/>
          </p:cNvSpPr>
          <p:nvPr/>
        </p:nvSpPr>
        <p:spPr bwMode="auto">
          <a:xfrm>
            <a:off x="5697368" y="185167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4" name="椭圆 65"/>
          <p:cNvSpPr>
            <a:spLocks noChangeArrowheads="1"/>
          </p:cNvSpPr>
          <p:nvPr/>
        </p:nvSpPr>
        <p:spPr bwMode="auto">
          <a:xfrm>
            <a:off x="4401224" y="185206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7" name="椭圆 36"/>
          <p:cNvSpPr>
            <a:spLocks noChangeArrowheads="1"/>
          </p:cNvSpPr>
          <p:nvPr/>
        </p:nvSpPr>
        <p:spPr bwMode="auto">
          <a:xfrm>
            <a:off x="5049296" y="185167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0" name="椭圆 16"/>
          <p:cNvSpPr>
            <a:spLocks noChangeArrowheads="1"/>
          </p:cNvSpPr>
          <p:nvPr/>
        </p:nvSpPr>
        <p:spPr bwMode="auto">
          <a:xfrm>
            <a:off x="3105080" y="185167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椭圆 16"/>
          <p:cNvSpPr>
            <a:spLocks noChangeArrowheads="1"/>
          </p:cNvSpPr>
          <p:nvPr/>
        </p:nvSpPr>
        <p:spPr bwMode="auto">
          <a:xfrm>
            <a:off x="3753152" y="185167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79" y="200199"/>
            <a:ext cx="687329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solidFill>
                  <a:schemeClr val="tx1">
                    <a:lumMod val="75000"/>
                    <a:lumOff val="25000"/>
                  </a:schemeClr>
                </a:solidFill>
                <a:latin typeface="微软雅黑" panose="020B0503020204020204" pitchFamily="34" charset="-122"/>
                <a:ea typeface="微软雅黑" panose="020B0503020204020204" pitchFamily="34" charset="-122"/>
              </a:rPr>
              <a:t>Education Purposes and Target Objects of Each Application</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4" name="内容占位符 3"/>
          <p:cNvGraphicFramePr/>
          <p:nvPr>
            <p:extLst>
              <p:ext uri="{D42A27DB-BD31-4B8C-83A1-F6EECF244321}">
                <p14:modId xmlns:p14="http://schemas.microsoft.com/office/powerpoint/2010/main" val="2020044128"/>
              </p:ext>
            </p:extLst>
          </p:nvPr>
        </p:nvGraphicFramePr>
        <p:xfrm>
          <a:off x="369759" y="987574"/>
          <a:ext cx="8404481" cy="3850767"/>
        </p:xfrm>
        <a:graphic>
          <a:graphicData uri="http://schemas.openxmlformats.org/drawingml/2006/table">
            <a:tbl>
              <a:tblPr firstRow="1" firstCol="1" bandRow="1">
                <a:tableStyleId>{5C22544A-7EE6-4342-B048-85BDC9FD1C3A}</a:tableStyleId>
              </a:tblPr>
              <a:tblGrid>
                <a:gridCol w="1888385">
                  <a:extLst>
                    <a:ext uri="{9D8B030D-6E8A-4147-A177-3AD203B41FA5}">
                      <a16:colId xmlns:a16="http://schemas.microsoft.com/office/drawing/2014/main" val="20000"/>
                    </a:ext>
                  </a:extLst>
                </a:gridCol>
                <a:gridCol w="1358005">
                  <a:extLst>
                    <a:ext uri="{9D8B030D-6E8A-4147-A177-3AD203B41FA5}">
                      <a16:colId xmlns:a16="http://schemas.microsoft.com/office/drawing/2014/main" val="20001"/>
                    </a:ext>
                  </a:extLst>
                </a:gridCol>
                <a:gridCol w="1573655">
                  <a:extLst>
                    <a:ext uri="{9D8B030D-6E8A-4147-A177-3AD203B41FA5}">
                      <a16:colId xmlns:a16="http://schemas.microsoft.com/office/drawing/2014/main" val="20002"/>
                    </a:ext>
                  </a:extLst>
                </a:gridCol>
                <a:gridCol w="3584436">
                  <a:extLst>
                    <a:ext uri="{9D8B030D-6E8A-4147-A177-3AD203B41FA5}">
                      <a16:colId xmlns:a16="http://schemas.microsoft.com/office/drawing/2014/main" val="20003"/>
                    </a:ext>
                  </a:extLst>
                </a:gridCol>
              </a:tblGrid>
              <a:tr h="629026">
                <a:tc>
                  <a:txBody>
                    <a:bodyPr/>
                    <a:lstStyle/>
                    <a:p>
                      <a:pPr marL="0" marR="0" algn="ctr">
                        <a:lnSpc>
                          <a:spcPct val="107000"/>
                        </a:lnSpc>
                        <a:spcBef>
                          <a:spcPts val="0"/>
                        </a:spcBef>
                        <a:spcAft>
                          <a:spcPts val="0"/>
                        </a:spcAft>
                      </a:pPr>
                      <a:r>
                        <a:rPr lang="en-US" sz="2000" kern="100">
                          <a:effectLst/>
                        </a:rPr>
                        <a:t>Game Project</a:t>
                      </a:r>
                      <a:endParaRPr lang="en-US"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tc>
                  <a:txBody>
                    <a:bodyPr/>
                    <a:lstStyle/>
                    <a:p>
                      <a:pPr marL="0" marR="0" algn="ctr">
                        <a:lnSpc>
                          <a:spcPct val="107000"/>
                        </a:lnSpc>
                        <a:spcBef>
                          <a:spcPts val="0"/>
                        </a:spcBef>
                        <a:spcAft>
                          <a:spcPts val="0"/>
                        </a:spcAft>
                      </a:pPr>
                      <a:r>
                        <a:rPr lang="en-US" sz="2000" kern="100">
                          <a:effectLst/>
                        </a:rPr>
                        <a:t>Target Object</a:t>
                      </a:r>
                      <a:endParaRPr lang="en-US"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tc>
                  <a:txBody>
                    <a:bodyPr/>
                    <a:lstStyle/>
                    <a:p>
                      <a:pPr marL="0" marR="0" algn="ctr">
                        <a:lnSpc>
                          <a:spcPct val="107000"/>
                        </a:lnSpc>
                        <a:spcBef>
                          <a:spcPts val="0"/>
                        </a:spcBef>
                        <a:spcAft>
                          <a:spcPts val="0"/>
                        </a:spcAft>
                      </a:pPr>
                      <a:r>
                        <a:rPr lang="en-US" sz="2000" kern="100" dirty="0">
                          <a:effectLst/>
                        </a:rPr>
                        <a:t>Education Degree</a:t>
                      </a:r>
                      <a:endParaRPr 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tc>
                <a:tc>
                  <a:txBody>
                    <a:bodyPr/>
                    <a:lstStyle/>
                    <a:p>
                      <a:pPr marL="0" marR="0" algn="ctr">
                        <a:lnSpc>
                          <a:spcPct val="107000"/>
                        </a:lnSpc>
                        <a:spcBef>
                          <a:spcPts val="0"/>
                        </a:spcBef>
                        <a:spcAft>
                          <a:spcPts val="0"/>
                        </a:spcAft>
                      </a:pPr>
                      <a:r>
                        <a:rPr lang="en-US" sz="2000" kern="100">
                          <a:effectLst/>
                        </a:rPr>
                        <a:t>Educational Goals (Effects)</a:t>
                      </a:r>
                      <a:endParaRPr lang="en-US"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extLst>
                  <a:ext uri="{0D108BD9-81ED-4DB2-BD59-A6C34878D82A}">
                    <a16:rowId xmlns:a16="http://schemas.microsoft.com/office/drawing/2014/main" val="10000"/>
                  </a:ext>
                </a:extLst>
              </a:tr>
              <a:tr h="1264898">
                <a:tc>
                  <a:txBody>
                    <a:bodyPr/>
                    <a:lstStyle/>
                    <a:p>
                      <a:pPr marL="0" marR="0" algn="ctr">
                        <a:lnSpc>
                          <a:spcPct val="107000"/>
                        </a:lnSpc>
                        <a:spcBef>
                          <a:spcPts val="0"/>
                        </a:spcBef>
                        <a:spcAft>
                          <a:spcPts val="0"/>
                        </a:spcAft>
                      </a:pPr>
                      <a:r>
                        <a:rPr lang="en-US" sz="2000" kern="100" dirty="0">
                          <a:effectLst/>
                        </a:rPr>
                        <a:t>AR 3D Coloring Game</a:t>
                      </a:r>
                      <a:endParaRPr 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tc>
                  <a:txBody>
                    <a:bodyPr/>
                    <a:lstStyle/>
                    <a:p>
                      <a:pPr marL="0" marR="0" algn="ctr">
                        <a:lnSpc>
                          <a:spcPct val="107000"/>
                        </a:lnSpc>
                        <a:spcBef>
                          <a:spcPts val="0"/>
                        </a:spcBef>
                        <a:spcAft>
                          <a:spcPts val="0"/>
                        </a:spcAft>
                      </a:pPr>
                      <a:r>
                        <a:rPr lang="en-US" sz="2000" kern="100" dirty="0">
                          <a:effectLst/>
                        </a:rPr>
                        <a:t>6 years old</a:t>
                      </a:r>
                      <a:endParaRPr 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tc>
                  <a:txBody>
                    <a:bodyPr/>
                    <a:lstStyle/>
                    <a:p>
                      <a:pPr marL="0" marR="0" algn="ctr">
                        <a:lnSpc>
                          <a:spcPct val="107000"/>
                        </a:lnSpc>
                        <a:spcBef>
                          <a:spcPts val="0"/>
                        </a:spcBef>
                        <a:spcAft>
                          <a:spcPts val="0"/>
                        </a:spcAft>
                      </a:pPr>
                      <a:r>
                        <a:rPr lang="en-US" sz="2000" kern="100" dirty="0">
                          <a:effectLst/>
                        </a:rPr>
                        <a:t>Pre-school</a:t>
                      </a:r>
                      <a:endParaRPr 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tc>
                  <a:txBody>
                    <a:bodyPr/>
                    <a:lstStyle/>
                    <a:p>
                      <a:pPr marL="0" marR="0" algn="just">
                        <a:lnSpc>
                          <a:spcPct val="107000"/>
                        </a:lnSpc>
                        <a:spcBef>
                          <a:spcPts val="0"/>
                        </a:spcBef>
                        <a:spcAft>
                          <a:spcPts val="0"/>
                        </a:spcAft>
                      </a:pPr>
                      <a:r>
                        <a:rPr lang="en-US" sz="2000" kern="100" dirty="0">
                          <a:effectLst/>
                        </a:rPr>
                        <a:t>To recognize the Earth and solar system. Cltivate children’s color identification and hands-on skills</a:t>
                      </a:r>
                    </a:p>
                  </a:txBody>
                  <a:tcPr marL="125805" marR="125805" marT="0" marB="0" anchor="ctr"/>
                </a:tc>
                <a:extLst>
                  <a:ext uri="{0D108BD9-81ED-4DB2-BD59-A6C34878D82A}">
                    <a16:rowId xmlns:a16="http://schemas.microsoft.com/office/drawing/2014/main" val="10001"/>
                  </a:ext>
                </a:extLst>
              </a:tr>
              <a:tr h="629026">
                <a:tc>
                  <a:txBody>
                    <a:bodyPr/>
                    <a:lstStyle/>
                    <a:p>
                      <a:pPr marL="0" marR="0" algn="ctr">
                        <a:lnSpc>
                          <a:spcPct val="107000"/>
                        </a:lnSpc>
                        <a:spcBef>
                          <a:spcPts val="0"/>
                        </a:spcBef>
                        <a:spcAft>
                          <a:spcPts val="0"/>
                        </a:spcAft>
                      </a:pPr>
                      <a:r>
                        <a:rPr lang="en-US" sz="2000" kern="100">
                          <a:effectLst/>
                        </a:rPr>
                        <a:t>VR Art Exhibition</a:t>
                      </a:r>
                      <a:endParaRPr lang="en-US"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tc>
                  <a:txBody>
                    <a:bodyPr/>
                    <a:lstStyle/>
                    <a:p>
                      <a:pPr marL="0" marR="0" algn="ctr">
                        <a:lnSpc>
                          <a:spcPct val="107000"/>
                        </a:lnSpc>
                        <a:spcBef>
                          <a:spcPts val="0"/>
                        </a:spcBef>
                        <a:spcAft>
                          <a:spcPts val="0"/>
                        </a:spcAft>
                      </a:pPr>
                      <a:r>
                        <a:rPr lang="en-US" sz="2000" kern="100" dirty="0">
                          <a:effectLst/>
                        </a:rPr>
                        <a:t>20 years old </a:t>
                      </a:r>
                      <a:endParaRPr 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tc>
                  <a:txBody>
                    <a:bodyPr/>
                    <a:lstStyle/>
                    <a:p>
                      <a:pPr marL="0" marR="0" algn="ctr">
                        <a:lnSpc>
                          <a:spcPct val="107000"/>
                        </a:lnSpc>
                        <a:spcBef>
                          <a:spcPts val="0"/>
                        </a:spcBef>
                        <a:spcAft>
                          <a:spcPts val="0"/>
                        </a:spcAft>
                      </a:pPr>
                      <a:r>
                        <a:rPr lang="en-US" sz="2000" kern="100" dirty="0">
                          <a:effectLst/>
                        </a:rPr>
                        <a:t>College</a:t>
                      </a:r>
                      <a:endParaRPr 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tc>
                  <a:txBody>
                    <a:bodyPr/>
                    <a:lstStyle/>
                    <a:p>
                      <a:pPr marL="0" marR="0" algn="just">
                        <a:lnSpc>
                          <a:spcPct val="107000"/>
                        </a:lnSpc>
                        <a:spcBef>
                          <a:spcPts val="0"/>
                        </a:spcBef>
                        <a:spcAft>
                          <a:spcPts val="0"/>
                        </a:spcAft>
                      </a:pPr>
                      <a:r>
                        <a:rPr lang="en-US" sz="2000" kern="100" dirty="0">
                          <a:effectLst/>
                        </a:rPr>
                        <a:t>To appreciate art works any time and anywhere</a:t>
                      </a:r>
                      <a:endParaRPr 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extLst>
                  <a:ext uri="{0D108BD9-81ED-4DB2-BD59-A6C34878D82A}">
                    <a16:rowId xmlns:a16="http://schemas.microsoft.com/office/drawing/2014/main" val="10002"/>
                  </a:ext>
                </a:extLst>
              </a:tr>
              <a:tr h="1264898">
                <a:tc>
                  <a:txBody>
                    <a:bodyPr/>
                    <a:lstStyle/>
                    <a:p>
                      <a:pPr marL="0" marR="0" algn="ctr">
                        <a:lnSpc>
                          <a:spcPct val="107000"/>
                        </a:lnSpc>
                        <a:spcBef>
                          <a:spcPts val="0"/>
                        </a:spcBef>
                        <a:spcAft>
                          <a:spcPts val="0"/>
                        </a:spcAft>
                      </a:pPr>
                      <a:r>
                        <a:rPr lang="en-US" sz="2000" kern="100" dirty="0">
                          <a:effectLst/>
                        </a:rPr>
                        <a:t>MR Chemistry Lab</a:t>
                      </a:r>
                      <a:endParaRPr 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tc>
                  <a:txBody>
                    <a:bodyPr/>
                    <a:lstStyle/>
                    <a:p>
                      <a:pPr marL="0" marR="0" algn="ctr">
                        <a:lnSpc>
                          <a:spcPct val="107000"/>
                        </a:lnSpc>
                        <a:spcBef>
                          <a:spcPts val="0"/>
                        </a:spcBef>
                        <a:spcAft>
                          <a:spcPts val="0"/>
                        </a:spcAft>
                      </a:pPr>
                      <a:r>
                        <a:rPr lang="en-US" sz="2000" kern="100" dirty="0">
                          <a:effectLst/>
                        </a:rPr>
                        <a:t>20 years old </a:t>
                      </a:r>
                      <a:endParaRPr 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tc>
                  <a:txBody>
                    <a:bodyPr/>
                    <a:lstStyle/>
                    <a:p>
                      <a:pPr marL="0" marR="0" algn="ctr">
                        <a:lnSpc>
                          <a:spcPct val="107000"/>
                        </a:lnSpc>
                        <a:spcBef>
                          <a:spcPts val="0"/>
                        </a:spcBef>
                        <a:spcAft>
                          <a:spcPts val="0"/>
                        </a:spcAft>
                      </a:pPr>
                      <a:r>
                        <a:rPr lang="en-US" sz="2000" kern="100" dirty="0">
                          <a:effectLst/>
                        </a:rPr>
                        <a:t>College</a:t>
                      </a:r>
                      <a:endParaRPr 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tc>
                  <a:txBody>
                    <a:bodyPr/>
                    <a:lstStyle/>
                    <a:p>
                      <a:pPr marL="0" marR="0" algn="just">
                        <a:lnSpc>
                          <a:spcPct val="107000"/>
                        </a:lnSpc>
                        <a:spcBef>
                          <a:spcPts val="0"/>
                        </a:spcBef>
                        <a:spcAft>
                          <a:spcPts val="0"/>
                        </a:spcAft>
                      </a:pPr>
                      <a:r>
                        <a:rPr lang="en-US" sz="2000" kern="100" dirty="0">
                          <a:effectLst/>
                        </a:rPr>
                        <a:t>To learn chemical experiments, </a:t>
                      </a:r>
                    </a:p>
                    <a:p>
                      <a:pPr marL="0" marR="0" algn="just">
                        <a:lnSpc>
                          <a:spcPct val="107000"/>
                        </a:lnSpc>
                        <a:spcBef>
                          <a:spcPts val="0"/>
                        </a:spcBef>
                        <a:spcAft>
                          <a:spcPts val="0"/>
                        </a:spcAft>
                      </a:pPr>
                      <a:r>
                        <a:rPr lang="en-US" sz="2000" kern="100" dirty="0">
                          <a:effectLst/>
                        </a:rPr>
                        <a:t>Familiar with experimental procedure</a:t>
                      </a:r>
                    </a:p>
                    <a:p>
                      <a:pPr marL="0" marR="0" algn="just">
                        <a:lnSpc>
                          <a:spcPct val="107000"/>
                        </a:lnSpc>
                        <a:spcBef>
                          <a:spcPts val="0"/>
                        </a:spcBef>
                        <a:spcAft>
                          <a:spcPts val="0"/>
                        </a:spcAft>
                      </a:pPr>
                      <a:r>
                        <a:rPr lang="en-US" sz="2000" kern="100" dirty="0">
                          <a:effectLst/>
                        </a:rPr>
                        <a:t>Observe </a:t>
                      </a:r>
                      <a:r>
                        <a:rPr lang="en-US" sz="2000" kern="100" dirty="0" err="1">
                          <a:effectLst/>
                        </a:rPr>
                        <a:t>phenomenas</a:t>
                      </a:r>
                      <a:endParaRPr lang="en-US"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125805" marR="125805" marT="0" marB="0" anchor="ctr"/>
                </a:tc>
                <a:extLst>
                  <a:ext uri="{0D108BD9-81ED-4DB2-BD59-A6C34878D82A}">
                    <a16:rowId xmlns:a16="http://schemas.microsoft.com/office/drawing/2014/main" val="10003"/>
                  </a:ext>
                </a:extLst>
              </a:tr>
            </a:tbl>
          </a:graphicData>
        </a:graphic>
      </p:graphicFrame>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864097" y="431109"/>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1" name="Parallelogram 21"/>
          <p:cNvSpPr/>
          <p:nvPr/>
        </p:nvSpPr>
        <p:spPr>
          <a:xfrm>
            <a:off x="7136070" y="-2866"/>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llelogram 22"/>
          <p:cNvSpPr/>
          <p:nvPr/>
        </p:nvSpPr>
        <p:spPr>
          <a:xfrm>
            <a:off x="7596336" y="1536767"/>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5745" y="1059582"/>
            <a:ext cx="547260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2"/>
          <p:cNvSpPr>
            <a:spLocks noChangeArrowheads="1"/>
          </p:cNvSpPr>
          <p:nvPr/>
        </p:nvSpPr>
        <p:spPr bwMode="auto">
          <a:xfrm>
            <a:off x="6149062" y="593409"/>
            <a:ext cx="341135" cy="341756"/>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0" name="椭圆 65"/>
          <p:cNvSpPr>
            <a:spLocks noChangeArrowheads="1"/>
          </p:cNvSpPr>
          <p:nvPr/>
        </p:nvSpPr>
        <p:spPr bwMode="auto">
          <a:xfrm>
            <a:off x="5163842" y="593636"/>
            <a:ext cx="341135" cy="341135"/>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3" name="椭圆 16"/>
          <p:cNvSpPr>
            <a:spLocks noChangeArrowheads="1"/>
          </p:cNvSpPr>
          <p:nvPr/>
        </p:nvSpPr>
        <p:spPr bwMode="auto">
          <a:xfrm>
            <a:off x="5667278" y="593409"/>
            <a:ext cx="341755" cy="341756"/>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6" name="椭圆 16"/>
          <p:cNvSpPr>
            <a:spLocks noChangeArrowheads="1"/>
          </p:cNvSpPr>
          <p:nvPr/>
        </p:nvSpPr>
        <p:spPr bwMode="auto">
          <a:xfrm>
            <a:off x="4155110" y="593409"/>
            <a:ext cx="341755" cy="341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椭圆 16"/>
          <p:cNvSpPr>
            <a:spLocks noChangeArrowheads="1"/>
          </p:cNvSpPr>
          <p:nvPr/>
        </p:nvSpPr>
        <p:spPr bwMode="auto">
          <a:xfrm>
            <a:off x="4659166" y="593409"/>
            <a:ext cx="341755" cy="341756"/>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2" name="矩形 1"/>
          <p:cNvSpPr/>
          <p:nvPr/>
        </p:nvSpPr>
        <p:spPr>
          <a:xfrm>
            <a:off x="467544" y="1339485"/>
            <a:ext cx="7026593" cy="3416320"/>
          </a:xfrm>
          <a:prstGeom prst="rect">
            <a:avLst/>
          </a:prstGeom>
        </p:spPr>
        <p:txBody>
          <a:bodyPr wrap="square">
            <a:spAutoFit/>
          </a:bodyPr>
          <a:lstStyle/>
          <a:p>
            <a:pPr indent="-342900" algn="just">
              <a:buFont typeface="Wingdings" panose="05000000000000000000" pitchFamily="2" charset="2"/>
              <a:buChar char="§"/>
            </a:pPr>
            <a:r>
              <a:rPr lang="en-US" sz="2400" dirty="0"/>
              <a:t>As commented by objects who have used VR</a:t>
            </a:r>
          </a:p>
          <a:p>
            <a:pPr lvl="1" indent="-342900" algn="just">
              <a:buFont typeface="Wingdings" panose="05000000000000000000" pitchFamily="2" charset="2"/>
              <a:buChar char="§"/>
            </a:pPr>
            <a:r>
              <a:rPr lang="en-US" sz="2400" dirty="0"/>
              <a:t>They really enjoy the appreciation process</a:t>
            </a:r>
          </a:p>
          <a:p>
            <a:pPr lvl="1" indent="-342900" algn="just">
              <a:buFont typeface="Wingdings" panose="05000000000000000000" pitchFamily="2" charset="2"/>
              <a:buChar char="§"/>
            </a:pPr>
            <a:r>
              <a:rPr lang="en-US" sz="2400" dirty="0"/>
              <a:t>They could conveniently appreciate art exhibition at any time and space. </a:t>
            </a:r>
          </a:p>
          <a:p>
            <a:pPr lvl="1" indent="-342900" algn="just">
              <a:buFont typeface="Wingdings" panose="05000000000000000000" pitchFamily="2" charset="2"/>
              <a:buChar char="§"/>
            </a:pPr>
            <a:r>
              <a:rPr lang="en-US" sz="2400" dirty="0"/>
              <a:t>The interaction means is also very natural and similar to the real scene</a:t>
            </a:r>
          </a:p>
          <a:p>
            <a:pPr lvl="1" indent="-342900" algn="just">
              <a:buFont typeface="Wingdings" panose="05000000000000000000" pitchFamily="2" charset="2"/>
              <a:buChar char="§"/>
            </a:pPr>
            <a:r>
              <a:rPr lang="en-US" sz="2400" dirty="0"/>
              <a:t>The work will be distorted to some degree, which fabricates another factor that influences user immersive sense</a:t>
            </a:r>
          </a:p>
        </p:txBody>
      </p:sp>
      <p:sp>
        <p:nvSpPr>
          <p:cNvPr id="3" name="矩形 2"/>
          <p:cNvSpPr/>
          <p:nvPr/>
        </p:nvSpPr>
        <p:spPr>
          <a:xfrm>
            <a:off x="930301" y="369650"/>
            <a:ext cx="2615716" cy="646331"/>
          </a:xfrm>
          <a:prstGeom prst="rect">
            <a:avLst/>
          </a:prstGeom>
        </p:spPr>
        <p:txBody>
          <a:bodyPr wrap="none">
            <a:spAutoFit/>
          </a:bodyPr>
          <a:lstStyle/>
          <a:p>
            <a:r>
              <a:rPr lang="en-US" b="1" dirty="0">
                <a:solidFill>
                  <a:schemeClr val="tx1">
                    <a:lumMod val="75000"/>
                    <a:lumOff val="25000"/>
                  </a:schemeClr>
                </a:solidFill>
                <a:latin typeface="微软雅黑" panose="020B0503020204020204" pitchFamily="34" charset="-122"/>
                <a:ea typeface="微软雅黑" panose="020B0503020204020204" pitchFamily="34" charset="-122"/>
              </a:rPr>
              <a:t>VR Art Exhibition </a:t>
            </a:r>
          </a:p>
          <a:p>
            <a:r>
              <a:rPr lang="en-US" b="1" dirty="0">
                <a:solidFill>
                  <a:schemeClr val="tx1">
                    <a:lumMod val="75000"/>
                    <a:lumOff val="25000"/>
                  </a:schemeClr>
                </a:solidFill>
                <a:latin typeface="微软雅黑" panose="020B0503020204020204" pitchFamily="34" charset="-122"/>
                <a:ea typeface="微软雅黑" panose="020B0503020204020204" pitchFamily="34" charset="-122"/>
              </a:rPr>
              <a:t>Experimental Results</a:t>
            </a:r>
          </a:p>
        </p:txBody>
      </p:sp>
    </p:spTree>
    <p:extLst>
      <p:ext uri="{BB962C8B-B14F-4D97-AF65-F5344CB8AC3E}">
        <p14:creationId xmlns:p14="http://schemas.microsoft.com/office/powerpoint/2010/main" val="42052800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nodePh="1">
                                  <p:stCondLst>
                                    <p:cond delay="0"/>
                                  </p:stCondLst>
                                  <p:endCondLst>
                                    <p:cond evt="begin" delay="0">
                                      <p:tn val="14"/>
                                    </p:cond>
                                  </p:end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2" grpId="0" animBg="1"/>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864097" y="431109"/>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1" name="Parallelogram 21"/>
          <p:cNvSpPr/>
          <p:nvPr/>
        </p:nvSpPr>
        <p:spPr>
          <a:xfrm>
            <a:off x="7136070" y="-2866"/>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llelogram 22"/>
          <p:cNvSpPr/>
          <p:nvPr/>
        </p:nvSpPr>
        <p:spPr>
          <a:xfrm>
            <a:off x="7596336" y="1536767"/>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5745" y="1059582"/>
            <a:ext cx="547260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2"/>
          <p:cNvSpPr>
            <a:spLocks noChangeArrowheads="1"/>
          </p:cNvSpPr>
          <p:nvPr/>
        </p:nvSpPr>
        <p:spPr bwMode="auto">
          <a:xfrm>
            <a:off x="6149062" y="593409"/>
            <a:ext cx="341135" cy="341756"/>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0" name="椭圆 65"/>
          <p:cNvSpPr>
            <a:spLocks noChangeArrowheads="1"/>
          </p:cNvSpPr>
          <p:nvPr/>
        </p:nvSpPr>
        <p:spPr bwMode="auto">
          <a:xfrm>
            <a:off x="5163842" y="593636"/>
            <a:ext cx="341135" cy="341135"/>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3" name="椭圆 16"/>
          <p:cNvSpPr>
            <a:spLocks noChangeArrowheads="1"/>
          </p:cNvSpPr>
          <p:nvPr/>
        </p:nvSpPr>
        <p:spPr bwMode="auto">
          <a:xfrm>
            <a:off x="5667278" y="593409"/>
            <a:ext cx="341755" cy="341756"/>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6" name="椭圆 16"/>
          <p:cNvSpPr>
            <a:spLocks noChangeArrowheads="1"/>
          </p:cNvSpPr>
          <p:nvPr/>
        </p:nvSpPr>
        <p:spPr bwMode="auto">
          <a:xfrm>
            <a:off x="4155110" y="593409"/>
            <a:ext cx="341755" cy="341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椭圆 16"/>
          <p:cNvSpPr>
            <a:spLocks noChangeArrowheads="1"/>
          </p:cNvSpPr>
          <p:nvPr/>
        </p:nvSpPr>
        <p:spPr bwMode="auto">
          <a:xfrm>
            <a:off x="4659166" y="593409"/>
            <a:ext cx="341755" cy="341756"/>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2" name="矩形 1"/>
          <p:cNvSpPr/>
          <p:nvPr/>
        </p:nvSpPr>
        <p:spPr>
          <a:xfrm>
            <a:off x="467545" y="1339485"/>
            <a:ext cx="6264696" cy="3187219"/>
          </a:xfrm>
          <a:prstGeom prst="rect">
            <a:avLst/>
          </a:prstGeom>
        </p:spPr>
        <p:txBody>
          <a:bodyPr wrap="square">
            <a:spAutoFit/>
          </a:bodyPr>
          <a:lstStyle/>
          <a:p>
            <a:pPr lvl="1" indent="-342900" algn="just">
              <a:lnSpc>
                <a:spcPts val="2000"/>
              </a:lnSpc>
              <a:buFont typeface="Wingdings" panose="05000000000000000000" pitchFamily="2" charset="2"/>
              <a:buChar char="§"/>
              <a:tabLst>
                <a:tab pos="5200650" algn="l"/>
              </a:tabLst>
            </a:pPr>
            <a:r>
              <a:rPr lang="en-US" sz="2400" dirty="0"/>
              <a:t>In hardware equipment: The experimental group has relatively higher requirements on hardware equipment </a:t>
            </a:r>
          </a:p>
          <a:p>
            <a:pPr marL="114300" lvl="1" algn="just">
              <a:lnSpc>
                <a:spcPts val="2000"/>
              </a:lnSpc>
              <a:tabLst>
                <a:tab pos="5200650" algn="l"/>
              </a:tabLst>
            </a:pPr>
            <a:endParaRPr lang="en-US" sz="2400" dirty="0"/>
          </a:p>
          <a:p>
            <a:pPr lvl="1" indent="-342900" algn="just">
              <a:lnSpc>
                <a:spcPts val="2000"/>
              </a:lnSpc>
              <a:buFont typeface="Wingdings" panose="05000000000000000000" pitchFamily="2" charset="2"/>
              <a:buChar char="§"/>
              <a:tabLst>
                <a:tab pos="5200650" algn="l"/>
              </a:tabLst>
            </a:pPr>
            <a:r>
              <a:rPr lang="en-US" sz="2400" dirty="0"/>
              <a:t>Education effects: The AR technology group have superior interest and education effects than the traditional teaching method group and  deepen impression</a:t>
            </a:r>
          </a:p>
          <a:p>
            <a:pPr marL="114300" lvl="1" algn="just">
              <a:lnSpc>
                <a:spcPts val="2000"/>
              </a:lnSpc>
              <a:tabLst>
                <a:tab pos="5200650" algn="l"/>
              </a:tabLst>
            </a:pPr>
            <a:endParaRPr lang="en-US" sz="2400" dirty="0"/>
          </a:p>
          <a:p>
            <a:pPr lvl="1" indent="-342900" algn="just">
              <a:lnSpc>
                <a:spcPts val="2000"/>
              </a:lnSpc>
              <a:buFont typeface="Wingdings" panose="05000000000000000000" pitchFamily="2" charset="2"/>
              <a:buChar char="§"/>
              <a:tabLst>
                <a:tab pos="5200650" algn="l"/>
              </a:tabLst>
            </a:pPr>
            <a:r>
              <a:rPr lang="en-US" sz="2400" dirty="0"/>
              <a:t>Using AR could more easily stimulate children’s learning interests and exploration enthusiasm</a:t>
            </a:r>
          </a:p>
        </p:txBody>
      </p:sp>
      <p:sp>
        <p:nvSpPr>
          <p:cNvPr id="3" name="矩形 2"/>
          <p:cNvSpPr/>
          <p:nvPr/>
        </p:nvSpPr>
        <p:spPr>
          <a:xfrm>
            <a:off x="930301" y="369650"/>
            <a:ext cx="2790316" cy="646331"/>
          </a:xfrm>
          <a:prstGeom prst="rect">
            <a:avLst/>
          </a:prstGeom>
        </p:spPr>
        <p:txBody>
          <a:bodyPr wrap="none">
            <a:spAutoFit/>
          </a:bodyPr>
          <a:lstStyle/>
          <a:p>
            <a:r>
              <a:rPr lang="en-US" b="1" dirty="0">
                <a:solidFill>
                  <a:schemeClr val="tx1">
                    <a:lumMod val="75000"/>
                    <a:lumOff val="25000"/>
                  </a:schemeClr>
                </a:solidFill>
                <a:latin typeface="微软雅黑" panose="020B0503020204020204" pitchFamily="34" charset="-122"/>
                <a:ea typeface="微软雅黑" panose="020B0503020204020204" pitchFamily="34" charset="-122"/>
              </a:rPr>
              <a:t>AR 3D Coloring Game </a:t>
            </a:r>
          </a:p>
          <a:p>
            <a:r>
              <a:rPr lang="en-US" b="1" dirty="0">
                <a:solidFill>
                  <a:schemeClr val="tx1">
                    <a:lumMod val="75000"/>
                    <a:lumOff val="25000"/>
                  </a:schemeClr>
                </a:solidFill>
                <a:latin typeface="微软雅黑" panose="020B0503020204020204" pitchFamily="34" charset="-122"/>
                <a:ea typeface="微软雅黑" panose="020B0503020204020204" pitchFamily="34" charset="-122"/>
              </a:rPr>
              <a:t>Experimental Results</a:t>
            </a:r>
          </a:p>
        </p:txBody>
      </p:sp>
    </p:spTree>
    <p:extLst>
      <p:ext uri="{BB962C8B-B14F-4D97-AF65-F5344CB8AC3E}">
        <p14:creationId xmlns:p14="http://schemas.microsoft.com/office/powerpoint/2010/main" val="3423913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nodePh="1">
                                  <p:stCondLst>
                                    <p:cond delay="0"/>
                                  </p:stCondLst>
                                  <p:endCondLst>
                                    <p:cond evt="begin" delay="0">
                                      <p:tn val="14"/>
                                    </p:cond>
                                  </p:end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2" grpId="0" animBg="1"/>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857879" y="200199"/>
            <a:ext cx="687329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solidFill>
                  <a:schemeClr val="tx1">
                    <a:lumMod val="75000"/>
                    <a:lumOff val="25000"/>
                  </a:schemeClr>
                </a:solidFill>
                <a:latin typeface="微软雅黑" panose="020B0503020204020204" pitchFamily="34" charset="-122"/>
                <a:ea typeface="微软雅黑" panose="020B0503020204020204" pitchFamily="34" charset="-122"/>
              </a:rPr>
              <a:t>MR Chemistry Lab Evaluation Experimental Results</a:t>
            </a:r>
          </a:p>
        </p:txBody>
      </p:sp>
      <p:graphicFrame>
        <p:nvGraphicFramePr>
          <p:cNvPr id="6" name="内容占位符 3"/>
          <p:cNvGraphicFramePr/>
          <p:nvPr>
            <p:extLst>
              <p:ext uri="{D42A27DB-BD31-4B8C-83A1-F6EECF244321}">
                <p14:modId xmlns:p14="http://schemas.microsoft.com/office/powerpoint/2010/main" val="1597081965"/>
              </p:ext>
            </p:extLst>
          </p:nvPr>
        </p:nvGraphicFramePr>
        <p:xfrm>
          <a:off x="781649" y="843558"/>
          <a:ext cx="7580701" cy="3983399"/>
        </p:xfrm>
        <a:graphic>
          <a:graphicData uri="http://schemas.openxmlformats.org/drawingml/2006/table">
            <a:tbl>
              <a:tblPr firstRow="1" firstCol="1" bandRow="1">
                <a:tableStyleId>{5C22544A-7EE6-4342-B048-85BDC9FD1C3A}</a:tableStyleId>
              </a:tblPr>
              <a:tblGrid>
                <a:gridCol w="1117156">
                  <a:extLst>
                    <a:ext uri="{9D8B030D-6E8A-4147-A177-3AD203B41FA5}">
                      <a16:colId xmlns:a16="http://schemas.microsoft.com/office/drawing/2014/main" val="20000"/>
                    </a:ext>
                  </a:extLst>
                </a:gridCol>
                <a:gridCol w="1961441">
                  <a:extLst>
                    <a:ext uri="{9D8B030D-6E8A-4147-A177-3AD203B41FA5}">
                      <a16:colId xmlns:a16="http://schemas.microsoft.com/office/drawing/2014/main" val="20002"/>
                    </a:ext>
                  </a:extLst>
                </a:gridCol>
                <a:gridCol w="2467285">
                  <a:extLst>
                    <a:ext uri="{9D8B030D-6E8A-4147-A177-3AD203B41FA5}">
                      <a16:colId xmlns:a16="http://schemas.microsoft.com/office/drawing/2014/main" val="20003"/>
                    </a:ext>
                  </a:extLst>
                </a:gridCol>
                <a:gridCol w="2034819">
                  <a:extLst>
                    <a:ext uri="{9D8B030D-6E8A-4147-A177-3AD203B41FA5}">
                      <a16:colId xmlns:a16="http://schemas.microsoft.com/office/drawing/2014/main" val="20004"/>
                    </a:ext>
                  </a:extLst>
                </a:gridCol>
              </a:tblGrid>
              <a:tr h="301349">
                <a:tc rowSpan="2">
                  <a:txBody>
                    <a:bodyPr/>
                    <a:lstStyle/>
                    <a:p>
                      <a:pPr marL="0" marR="0" algn="ctr" defTabSz="914400" rtl="0" eaLnBrk="1" latinLnBrk="0" hangingPunct="1">
                        <a:lnSpc>
                          <a:spcPct val="107000"/>
                        </a:lnSpc>
                        <a:spcBef>
                          <a:spcPts val="0"/>
                        </a:spcBef>
                        <a:spcAft>
                          <a:spcPts val="0"/>
                        </a:spcAft>
                      </a:pPr>
                      <a:r>
                        <a:rPr lang="en-US" sz="1500" kern="100" dirty="0">
                          <a:effectLst/>
                        </a:rPr>
                        <a:t>Gauge Dimensions</a:t>
                      </a:r>
                      <a:endParaRPr lang="en-US" sz="1500" kern="100" dirty="0">
                        <a:solidFill>
                          <a:schemeClr val="tx1"/>
                        </a:solidFill>
                        <a:effectLst/>
                        <a:latin typeface="+mn-lt"/>
                        <a:ea typeface="+mn-ea"/>
                        <a:cs typeface="+mn-cs"/>
                      </a:endParaRPr>
                    </a:p>
                  </a:txBody>
                  <a:tcPr marL="80557" marR="80557" marT="40279" marB="40279" anchor="ctr"/>
                </a:tc>
                <a:tc gridSpan="3">
                  <a:txBody>
                    <a:bodyPr/>
                    <a:lstStyle/>
                    <a:p>
                      <a:pPr marL="0" marR="0" algn="ctr" defTabSz="914400" rtl="0" eaLnBrk="1" latinLnBrk="0" hangingPunct="1">
                        <a:lnSpc>
                          <a:spcPct val="107000"/>
                        </a:lnSpc>
                        <a:spcBef>
                          <a:spcPts val="0"/>
                        </a:spcBef>
                        <a:spcAft>
                          <a:spcPts val="0"/>
                        </a:spcAft>
                      </a:pPr>
                      <a:r>
                        <a:rPr lang="en-US" sz="1600" kern="100">
                          <a:effectLst/>
                        </a:rPr>
                        <a:t>Evaluation result</a:t>
                      </a:r>
                      <a:endParaRPr lang="en-US" sz="1600" kern="100">
                        <a:solidFill>
                          <a:schemeClr val="tx1"/>
                        </a:solidFill>
                        <a:effectLst/>
                        <a:latin typeface="+mn-lt"/>
                        <a:ea typeface="+mn-ea"/>
                        <a:cs typeface="+mn-cs"/>
                      </a:endParaRPr>
                    </a:p>
                  </a:txBody>
                  <a:tcPr marL="80557" marR="80557" marT="40279" marB="40279"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7693">
                <a:tc vMerge="1">
                  <a:txBody>
                    <a:bodyPr/>
                    <a:lstStyle/>
                    <a:p>
                      <a:endParaRPr lang="en-US"/>
                    </a:p>
                  </a:txBody>
                  <a:tcPr/>
                </a:tc>
                <a:tc>
                  <a:txBody>
                    <a:bodyPr/>
                    <a:lstStyle/>
                    <a:p>
                      <a:pPr marL="0" marR="0" algn="ctr" defTabSz="914400" rtl="0" eaLnBrk="1" latinLnBrk="0" hangingPunct="1">
                        <a:lnSpc>
                          <a:spcPct val="107000"/>
                        </a:lnSpc>
                        <a:spcBef>
                          <a:spcPts val="0"/>
                        </a:spcBef>
                        <a:spcAft>
                          <a:spcPts val="0"/>
                        </a:spcAft>
                      </a:pPr>
                      <a:r>
                        <a:rPr lang="en-US" sz="1500" kern="100" dirty="0">
                          <a:effectLst/>
                        </a:rPr>
                        <a:t>Leap Motion Experimental group</a:t>
                      </a:r>
                      <a:endParaRPr lang="en-US" sz="1500" kern="100" dirty="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a:effectLst/>
                        </a:rPr>
                        <a:t>Oculus HMD experimental group</a:t>
                      </a:r>
                      <a:endParaRPr lang="en-US" sz="1500" kern="10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a:effectLst/>
                        </a:rPr>
                        <a:t>Control group</a:t>
                      </a:r>
                      <a:endParaRPr lang="en-US" sz="1500" kern="100">
                        <a:solidFill>
                          <a:schemeClr val="tx1"/>
                        </a:solidFill>
                        <a:effectLst/>
                        <a:latin typeface="+mn-lt"/>
                        <a:ea typeface="+mn-ea"/>
                        <a:cs typeface="+mn-cs"/>
                      </a:endParaRPr>
                    </a:p>
                  </a:txBody>
                  <a:tcPr marL="50614" marR="50614" marT="0" marB="0" anchor="ctr"/>
                </a:tc>
                <a:extLst>
                  <a:ext uri="{0D108BD9-81ED-4DB2-BD59-A6C34878D82A}">
                    <a16:rowId xmlns:a16="http://schemas.microsoft.com/office/drawing/2014/main" val="10001"/>
                  </a:ext>
                </a:extLst>
              </a:tr>
              <a:tr h="477693">
                <a:tc>
                  <a:txBody>
                    <a:bodyPr/>
                    <a:lstStyle/>
                    <a:p>
                      <a:pPr marL="0" marR="0" algn="ctr" defTabSz="914400" rtl="0" eaLnBrk="1" latinLnBrk="0" hangingPunct="1">
                        <a:lnSpc>
                          <a:spcPct val="107000"/>
                        </a:lnSpc>
                        <a:spcBef>
                          <a:spcPts val="0"/>
                        </a:spcBef>
                        <a:spcAft>
                          <a:spcPts val="0"/>
                        </a:spcAft>
                      </a:pPr>
                      <a:r>
                        <a:rPr lang="en-US" sz="1500" kern="100" dirty="0">
                          <a:effectLst/>
                        </a:rPr>
                        <a:t>Hardware equipment</a:t>
                      </a:r>
                      <a:endParaRPr lang="en-US" sz="1500" kern="100" dirty="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effectLst/>
                        </a:rPr>
                        <a:t>Leap Motion</a:t>
                      </a:r>
                    </a:p>
                    <a:p>
                      <a:pPr marL="0" marR="0" algn="ctr" defTabSz="914400" rtl="0" eaLnBrk="1" latinLnBrk="0" hangingPunct="1">
                        <a:lnSpc>
                          <a:spcPct val="107000"/>
                        </a:lnSpc>
                        <a:spcBef>
                          <a:spcPts val="0"/>
                        </a:spcBef>
                        <a:spcAft>
                          <a:spcPts val="0"/>
                        </a:spcAft>
                      </a:pPr>
                      <a:r>
                        <a:rPr lang="en-US" sz="1500" kern="100" dirty="0" err="1">
                          <a:effectLst/>
                        </a:rPr>
                        <a:t>Andriod</a:t>
                      </a:r>
                      <a:r>
                        <a:rPr lang="en-US" sz="1500" kern="100" dirty="0">
                          <a:effectLst/>
                        </a:rPr>
                        <a:t> phone</a:t>
                      </a:r>
                      <a:endParaRPr lang="en-US" sz="1500" kern="100" dirty="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effectLst/>
                        </a:rPr>
                        <a:t>Expensive, poor mobility</a:t>
                      </a:r>
                      <a:endParaRPr lang="en-US" sz="1500" kern="100" dirty="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effectLst/>
                        </a:rPr>
                        <a:t>None</a:t>
                      </a:r>
                      <a:endParaRPr lang="en-US" sz="1500" kern="100" dirty="0">
                        <a:solidFill>
                          <a:schemeClr val="tx1"/>
                        </a:solidFill>
                        <a:effectLst/>
                        <a:latin typeface="+mn-lt"/>
                        <a:ea typeface="+mn-ea"/>
                        <a:cs typeface="+mn-cs"/>
                      </a:endParaRPr>
                    </a:p>
                  </a:txBody>
                  <a:tcPr marL="50614" marR="50614" marT="0" marB="0" anchor="ctr"/>
                </a:tc>
                <a:extLst>
                  <a:ext uri="{0D108BD9-81ED-4DB2-BD59-A6C34878D82A}">
                    <a16:rowId xmlns:a16="http://schemas.microsoft.com/office/drawing/2014/main" val="10002"/>
                  </a:ext>
                </a:extLst>
              </a:tr>
              <a:tr h="772606">
                <a:tc>
                  <a:txBody>
                    <a:bodyPr/>
                    <a:lstStyle/>
                    <a:p>
                      <a:pPr marL="0" marR="0" algn="ctr" defTabSz="914400" rtl="0" eaLnBrk="1" latinLnBrk="0" hangingPunct="1">
                        <a:lnSpc>
                          <a:spcPct val="107000"/>
                        </a:lnSpc>
                        <a:spcBef>
                          <a:spcPts val="0"/>
                        </a:spcBef>
                        <a:spcAft>
                          <a:spcPts val="0"/>
                        </a:spcAft>
                      </a:pPr>
                      <a:r>
                        <a:rPr lang="en-US" sz="1500" kern="100" dirty="0">
                          <a:effectLst/>
                        </a:rPr>
                        <a:t>Immersive</a:t>
                      </a:r>
                      <a:endParaRPr lang="en-US" sz="1500" kern="100" dirty="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solidFill>
                            <a:schemeClr val="dk1"/>
                          </a:solidFill>
                          <a:effectLst/>
                          <a:latin typeface="+mn-lt"/>
                          <a:ea typeface="+mn-ea"/>
                          <a:cs typeface="+mn-cs"/>
                        </a:rPr>
                        <a:t>Relatively authentic </a:t>
                      </a: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solidFill>
                            <a:schemeClr val="dk1"/>
                          </a:solidFill>
                          <a:effectLst/>
                          <a:latin typeface="+mn-lt"/>
                          <a:ea typeface="+mn-ea"/>
                          <a:cs typeface="+mn-cs"/>
                        </a:rPr>
                        <a:t>Strong authentic </a:t>
                      </a: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effectLst/>
                        </a:rPr>
                        <a:t>To operate experiment after watching teachers’ demonstration </a:t>
                      </a:r>
                      <a:endParaRPr lang="en-US" sz="1500" kern="100" dirty="0">
                        <a:solidFill>
                          <a:schemeClr val="tx1"/>
                        </a:solidFill>
                        <a:effectLst/>
                        <a:latin typeface="+mn-lt"/>
                        <a:ea typeface="+mn-ea"/>
                        <a:cs typeface="+mn-cs"/>
                      </a:endParaRPr>
                    </a:p>
                  </a:txBody>
                  <a:tcPr marL="50614" marR="50614" marT="0" marB="0" anchor="ctr"/>
                </a:tc>
                <a:extLst>
                  <a:ext uri="{0D108BD9-81ED-4DB2-BD59-A6C34878D82A}">
                    <a16:rowId xmlns:a16="http://schemas.microsoft.com/office/drawing/2014/main" val="10003"/>
                  </a:ext>
                </a:extLst>
              </a:tr>
              <a:tr h="721938">
                <a:tc>
                  <a:txBody>
                    <a:bodyPr/>
                    <a:lstStyle/>
                    <a:p>
                      <a:pPr marL="0" marR="0" algn="ctr" defTabSz="914400" rtl="0" eaLnBrk="1" latinLnBrk="0" hangingPunct="1">
                        <a:lnSpc>
                          <a:spcPct val="107000"/>
                        </a:lnSpc>
                        <a:spcBef>
                          <a:spcPts val="0"/>
                        </a:spcBef>
                        <a:spcAft>
                          <a:spcPts val="0"/>
                        </a:spcAft>
                      </a:pPr>
                      <a:r>
                        <a:rPr lang="en-US" sz="1500" kern="100">
                          <a:effectLst/>
                        </a:rPr>
                        <a:t>Educational effect</a:t>
                      </a:r>
                      <a:endParaRPr lang="en-US" sz="1500" kern="10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solidFill>
                            <a:schemeClr val="dk1"/>
                          </a:solidFill>
                          <a:effectLst/>
                          <a:latin typeface="+mn-lt"/>
                          <a:ea typeface="+mn-ea"/>
                          <a:cs typeface="+mn-cs"/>
                        </a:rPr>
                        <a:t>To repeatedly exercise the flow and observe phenomena</a:t>
                      </a: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solidFill>
                            <a:schemeClr val="dk1"/>
                          </a:solidFill>
                          <a:effectLst/>
                          <a:latin typeface="+mn-lt"/>
                          <a:ea typeface="+mn-ea"/>
                          <a:cs typeface="+mn-cs"/>
                        </a:rPr>
                        <a:t>To repeatedly exercise flow, observe phenomena and deepen impression</a:t>
                      </a:r>
                    </a:p>
                  </a:txBody>
                  <a:tcPr marL="50614" marR="50614" marT="0" marB="0" anchor="ctr"/>
                </a:tc>
                <a:tc>
                  <a:txBody>
                    <a:bodyPr/>
                    <a:lstStyle/>
                    <a:p>
                      <a:pPr marL="0" marR="0" algn="ctr">
                        <a:lnSpc>
                          <a:spcPct val="107000"/>
                        </a:lnSpc>
                        <a:spcBef>
                          <a:spcPts val="0"/>
                        </a:spcBef>
                        <a:spcAft>
                          <a:spcPts val="0"/>
                        </a:spcAft>
                      </a:pPr>
                      <a:r>
                        <a:rPr lang="en-US" sz="1500" kern="100" dirty="0">
                          <a:effectLst/>
                        </a:rPr>
                        <a:t>Unimpressive</a:t>
                      </a:r>
                      <a:endParaRPr lang="en-US" sz="1500" kern="100" dirty="0">
                        <a:solidFill>
                          <a:schemeClr val="tx1"/>
                        </a:solidFill>
                        <a:effectLst/>
                        <a:latin typeface="+mn-lt"/>
                        <a:ea typeface="+mn-ea"/>
                        <a:cs typeface="+mn-cs"/>
                      </a:endParaRPr>
                    </a:p>
                  </a:txBody>
                  <a:tcPr marL="50925" marR="50925" marT="0" marB="0" anchor="ctr"/>
                </a:tc>
                <a:extLst>
                  <a:ext uri="{0D108BD9-81ED-4DB2-BD59-A6C34878D82A}">
                    <a16:rowId xmlns:a16="http://schemas.microsoft.com/office/drawing/2014/main" val="10004"/>
                  </a:ext>
                </a:extLst>
              </a:tr>
              <a:tr h="721938">
                <a:tc>
                  <a:txBody>
                    <a:bodyPr/>
                    <a:lstStyle/>
                    <a:p>
                      <a:pPr marL="0" marR="0" algn="ctr" defTabSz="914400" rtl="0" eaLnBrk="1" latinLnBrk="0" hangingPunct="1">
                        <a:lnSpc>
                          <a:spcPct val="107000"/>
                        </a:lnSpc>
                        <a:spcBef>
                          <a:spcPts val="0"/>
                        </a:spcBef>
                        <a:spcAft>
                          <a:spcPts val="0"/>
                        </a:spcAft>
                      </a:pPr>
                      <a:r>
                        <a:rPr lang="en-US" sz="1500" kern="100" dirty="0">
                          <a:effectLst/>
                        </a:rPr>
                        <a:t>Interaction &amp; Sense of Control</a:t>
                      </a:r>
                      <a:endParaRPr lang="en-US" sz="1500" kern="100" dirty="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effectLst/>
                        </a:rPr>
                        <a:t>Poor precision and control sense</a:t>
                      </a:r>
                      <a:endParaRPr lang="en-US" sz="1500" kern="100" dirty="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effectLst/>
                        </a:rPr>
                        <a:t>Good precision and control  </a:t>
                      </a:r>
                    </a:p>
                    <a:p>
                      <a:pPr marL="0" marR="0" algn="ctr" defTabSz="914400" rtl="0" eaLnBrk="1" latinLnBrk="0" hangingPunct="1">
                        <a:lnSpc>
                          <a:spcPct val="107000"/>
                        </a:lnSpc>
                        <a:spcBef>
                          <a:spcPts val="0"/>
                        </a:spcBef>
                        <a:spcAft>
                          <a:spcPts val="0"/>
                        </a:spcAft>
                      </a:pPr>
                      <a:r>
                        <a:rPr lang="en-US" sz="1500" kern="100" dirty="0">
                          <a:effectLst/>
                        </a:rPr>
                        <a:t>Dizziness after long time wearing</a:t>
                      </a:r>
                      <a:endParaRPr lang="en-US" sz="1500" kern="100" dirty="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effectLst/>
                        </a:rPr>
                        <a:t>None</a:t>
                      </a:r>
                      <a:endParaRPr lang="en-US" sz="1500" kern="100" dirty="0">
                        <a:solidFill>
                          <a:schemeClr val="tx1"/>
                        </a:solidFill>
                        <a:effectLst/>
                        <a:latin typeface="+mn-lt"/>
                        <a:ea typeface="+mn-ea"/>
                        <a:cs typeface="+mn-cs"/>
                      </a:endParaRPr>
                    </a:p>
                  </a:txBody>
                  <a:tcPr marL="50614" marR="50614" marT="0" marB="0" anchor="ctr"/>
                </a:tc>
                <a:extLst>
                  <a:ext uri="{0D108BD9-81ED-4DB2-BD59-A6C34878D82A}">
                    <a16:rowId xmlns:a16="http://schemas.microsoft.com/office/drawing/2014/main" val="10005"/>
                  </a:ext>
                </a:extLst>
              </a:tr>
              <a:tr h="477693">
                <a:tc>
                  <a:txBody>
                    <a:bodyPr/>
                    <a:lstStyle/>
                    <a:p>
                      <a:pPr marL="0" marR="0" algn="ctr" defTabSz="914400" rtl="0" eaLnBrk="1" latinLnBrk="0" hangingPunct="1">
                        <a:lnSpc>
                          <a:spcPct val="107000"/>
                        </a:lnSpc>
                        <a:spcBef>
                          <a:spcPts val="0"/>
                        </a:spcBef>
                        <a:spcAft>
                          <a:spcPts val="0"/>
                        </a:spcAft>
                      </a:pPr>
                      <a:r>
                        <a:rPr lang="en-US" sz="1500" kern="100" dirty="0">
                          <a:effectLst/>
                        </a:rPr>
                        <a:t>Degree of Difficulty</a:t>
                      </a:r>
                      <a:endParaRPr lang="en-US" sz="1500" kern="100" dirty="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effectLst/>
                        </a:rPr>
                        <a:t>Difficult</a:t>
                      </a:r>
                      <a:endParaRPr lang="en-US" sz="1500" kern="100" dirty="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effectLst/>
                        </a:rPr>
                        <a:t>Relatively difficult</a:t>
                      </a:r>
                      <a:endParaRPr lang="en-US" sz="1500" kern="100" dirty="0">
                        <a:solidFill>
                          <a:schemeClr val="tx1"/>
                        </a:solidFill>
                        <a:effectLst/>
                        <a:latin typeface="+mn-lt"/>
                        <a:ea typeface="+mn-ea"/>
                        <a:cs typeface="+mn-cs"/>
                      </a:endParaRPr>
                    </a:p>
                  </a:txBody>
                  <a:tcPr marL="50614" marR="50614" marT="0" marB="0" anchor="ctr"/>
                </a:tc>
                <a:tc>
                  <a:txBody>
                    <a:bodyPr/>
                    <a:lstStyle/>
                    <a:p>
                      <a:pPr marL="0" marR="0" algn="ctr" defTabSz="914400" rtl="0" eaLnBrk="1" latinLnBrk="0" hangingPunct="1">
                        <a:lnSpc>
                          <a:spcPct val="107000"/>
                        </a:lnSpc>
                        <a:spcBef>
                          <a:spcPts val="0"/>
                        </a:spcBef>
                        <a:spcAft>
                          <a:spcPts val="0"/>
                        </a:spcAft>
                      </a:pPr>
                      <a:r>
                        <a:rPr lang="en-US" sz="1500" kern="100" dirty="0">
                          <a:effectLst/>
                        </a:rPr>
                        <a:t>Simple</a:t>
                      </a:r>
                      <a:endParaRPr lang="en-US" sz="1500" kern="100" dirty="0">
                        <a:solidFill>
                          <a:schemeClr val="tx1"/>
                        </a:solidFill>
                        <a:effectLst/>
                        <a:latin typeface="+mn-lt"/>
                        <a:ea typeface="+mn-ea"/>
                        <a:cs typeface="+mn-cs"/>
                      </a:endParaRPr>
                    </a:p>
                  </a:txBody>
                  <a:tcPr marL="50614" marR="50614" marT="0" marB="0" anchor="ctr"/>
                </a:tc>
                <a:extLst>
                  <a:ext uri="{0D108BD9-81ED-4DB2-BD59-A6C34878D82A}">
                    <a16:rowId xmlns:a16="http://schemas.microsoft.com/office/drawing/2014/main" val="10006"/>
                  </a:ext>
                </a:extLst>
              </a:tr>
            </a:tbl>
          </a:graphicData>
        </a:graphic>
      </p:graphicFrame>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plications">
            <a:hlinkClick r:id="" action="ppaction://media"/>
            <a:extLst>
              <a:ext uri="{FF2B5EF4-FFF2-40B4-BE49-F238E27FC236}">
                <a16:creationId xmlns:a16="http://schemas.microsoft.com/office/drawing/2014/main" id="{116964CF-FF7B-4518-B698-84F140A06B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30662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71127" y="1930934"/>
            <a:ext cx="950901" cy="1569660"/>
          </a:xfrm>
          <a:prstGeom prst="rect">
            <a:avLst/>
          </a:prstGeom>
          <a:noFill/>
        </p:spPr>
        <p:txBody>
          <a:bodyPr wrap="none" rtlCol="0">
            <a:spAutoFit/>
          </a:bodyPr>
          <a:lstStyle/>
          <a:p>
            <a:r>
              <a:rPr lang="en-US" altLang="zh-CN"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7</a:t>
            </a:r>
            <a:endParaRPr lang="zh-CN" altLang="en-US"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2448271" y="2392599"/>
            <a:ext cx="4283385" cy="646331"/>
          </a:xfrm>
          <a:prstGeom prst="rect">
            <a:avLst/>
          </a:prstGeom>
          <a:noFill/>
        </p:spPr>
        <p:txBody>
          <a:bodyPr wrap="square" rtlCol="0">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Conclusion</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22"/>
          <p:cNvSpPr>
            <a:spLocks noChangeArrowheads="1"/>
          </p:cNvSpPr>
          <p:nvPr/>
        </p:nvSpPr>
        <p:spPr bwMode="auto">
          <a:xfrm>
            <a:off x="5697368" y="185167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4" name="椭圆 65"/>
          <p:cNvSpPr>
            <a:spLocks noChangeArrowheads="1"/>
          </p:cNvSpPr>
          <p:nvPr/>
        </p:nvSpPr>
        <p:spPr bwMode="auto">
          <a:xfrm>
            <a:off x="4401224" y="185206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7" name="椭圆 36"/>
          <p:cNvSpPr>
            <a:spLocks noChangeArrowheads="1"/>
          </p:cNvSpPr>
          <p:nvPr/>
        </p:nvSpPr>
        <p:spPr bwMode="auto">
          <a:xfrm>
            <a:off x="5049296" y="185167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0" name="椭圆 16"/>
          <p:cNvSpPr>
            <a:spLocks noChangeArrowheads="1"/>
          </p:cNvSpPr>
          <p:nvPr/>
        </p:nvSpPr>
        <p:spPr bwMode="auto">
          <a:xfrm>
            <a:off x="3105080" y="185167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椭圆 16"/>
          <p:cNvSpPr>
            <a:spLocks noChangeArrowheads="1"/>
          </p:cNvSpPr>
          <p:nvPr/>
        </p:nvSpPr>
        <p:spPr bwMode="auto">
          <a:xfrm>
            <a:off x="3753152" y="185167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864097" y="431109"/>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1" name="Parallelogram 21"/>
          <p:cNvSpPr/>
          <p:nvPr/>
        </p:nvSpPr>
        <p:spPr>
          <a:xfrm>
            <a:off x="7136070" y="-2866"/>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llelogram 22"/>
          <p:cNvSpPr/>
          <p:nvPr/>
        </p:nvSpPr>
        <p:spPr>
          <a:xfrm>
            <a:off x="7596336" y="1536767"/>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5745" y="1059582"/>
            <a:ext cx="547260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2"/>
          <p:cNvSpPr>
            <a:spLocks noChangeArrowheads="1"/>
          </p:cNvSpPr>
          <p:nvPr/>
        </p:nvSpPr>
        <p:spPr bwMode="auto">
          <a:xfrm>
            <a:off x="6588382" y="579854"/>
            <a:ext cx="341135" cy="341756"/>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0" name="椭圆 65"/>
          <p:cNvSpPr>
            <a:spLocks noChangeArrowheads="1"/>
          </p:cNvSpPr>
          <p:nvPr/>
        </p:nvSpPr>
        <p:spPr bwMode="auto">
          <a:xfrm>
            <a:off x="5603162" y="580081"/>
            <a:ext cx="341135" cy="341135"/>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3" name="椭圆 16"/>
          <p:cNvSpPr>
            <a:spLocks noChangeArrowheads="1"/>
          </p:cNvSpPr>
          <p:nvPr/>
        </p:nvSpPr>
        <p:spPr bwMode="auto">
          <a:xfrm>
            <a:off x="6106598" y="579854"/>
            <a:ext cx="341755" cy="341756"/>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6" name="椭圆 16"/>
          <p:cNvSpPr>
            <a:spLocks noChangeArrowheads="1"/>
          </p:cNvSpPr>
          <p:nvPr/>
        </p:nvSpPr>
        <p:spPr bwMode="auto">
          <a:xfrm>
            <a:off x="4594430" y="579854"/>
            <a:ext cx="341755" cy="341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椭圆 16"/>
          <p:cNvSpPr>
            <a:spLocks noChangeArrowheads="1"/>
          </p:cNvSpPr>
          <p:nvPr/>
        </p:nvSpPr>
        <p:spPr bwMode="auto">
          <a:xfrm>
            <a:off x="5098486" y="579854"/>
            <a:ext cx="341755" cy="341756"/>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15" name="Text Placeholder 4"/>
          <p:cNvSpPr txBox="1"/>
          <p:nvPr/>
        </p:nvSpPr>
        <p:spPr>
          <a:xfrm>
            <a:off x="611561" y="575013"/>
            <a:ext cx="3679184"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x-none" sz="1800" b="1" dirty="0">
                <a:solidFill>
                  <a:schemeClr val="accent1"/>
                </a:solidFill>
                <a:latin typeface="微软雅黑" panose="020B0503020204020204" pitchFamily="34" charset="-122"/>
                <a:ea typeface="微软雅黑" panose="020B0503020204020204" pitchFamily="34" charset="-122"/>
              </a:rPr>
              <a:t>Conclusions</a:t>
            </a:r>
            <a:r>
              <a:rPr lang="en-US" sz="1800" b="1" dirty="0">
                <a:solidFill>
                  <a:schemeClr val="accent1"/>
                </a:solidFill>
                <a:latin typeface="微软雅黑" panose="020B0503020204020204" pitchFamily="34" charset="-122"/>
                <a:ea typeface="微软雅黑" panose="020B0503020204020204" pitchFamily="34" charset="-122"/>
              </a:rPr>
              <a:t> </a:t>
            </a: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6" name="TextBox 4"/>
          <p:cNvSpPr txBox="1"/>
          <p:nvPr/>
        </p:nvSpPr>
        <p:spPr>
          <a:xfrm>
            <a:off x="671752" y="1347614"/>
            <a:ext cx="6361042" cy="3146425"/>
          </a:xfrm>
          <a:prstGeom prst="rect">
            <a:avLst/>
          </a:prstGeom>
          <a:noFill/>
        </p:spPr>
        <p:txBody>
          <a:bodyPr wrap="square" lIns="68584" tIns="34291" rIns="68584" bIns="34291" rtlCol="0">
            <a:spAutoFit/>
          </a:bodyPr>
          <a:lstStyle/>
          <a:p>
            <a:pPr marL="342900" indent="-342900" algn="just">
              <a:buFont typeface="Wingdings" panose="05000000000000000000" pitchFamily="2" charset="2"/>
              <a:buChar char="§"/>
            </a:pPr>
            <a:r>
              <a:rPr lang="en-US" sz="2000" dirty="0"/>
              <a:t>Students can have better study experience in MR Environment. </a:t>
            </a:r>
          </a:p>
          <a:p>
            <a:pPr marL="342900" indent="-342900" algn="just">
              <a:buFont typeface="Wingdings" panose="05000000000000000000" pitchFamily="2" charset="2"/>
              <a:buChar char="§"/>
            </a:pPr>
            <a:r>
              <a:rPr lang="en-US" sz="2000" dirty="0"/>
              <a:t>The VR hardware devices such as OCULUS Set is expensive and still have technical problems (vertigo) </a:t>
            </a:r>
          </a:p>
          <a:p>
            <a:pPr marL="342900" indent="-342900" algn="just">
              <a:buFont typeface="Wingdings" panose="05000000000000000000" pitchFamily="2" charset="2"/>
              <a:buChar char="§"/>
            </a:pPr>
            <a:r>
              <a:rPr lang="en-US" sz="2000" dirty="0"/>
              <a:t>The </a:t>
            </a:r>
            <a:r>
              <a:rPr lang="en-US" sz="2000" dirty="0" err="1"/>
              <a:t>LeapMotion</a:t>
            </a:r>
            <a:r>
              <a:rPr lang="en-US" sz="2000" dirty="0"/>
              <a:t> can interact more naturally but low accuracy and sensibility</a:t>
            </a:r>
          </a:p>
          <a:p>
            <a:pPr marL="342900" indent="-342900" algn="just">
              <a:buFont typeface="Wingdings" panose="05000000000000000000" pitchFamily="2" charset="2"/>
              <a:buChar char="§"/>
            </a:pPr>
            <a:r>
              <a:rPr lang="en-US" sz="2000" dirty="0"/>
              <a:t>Compared with VR, AR has more </a:t>
            </a:r>
            <a:r>
              <a:rPr lang="en-US" altLang="zh-CN" sz="2000" dirty="0"/>
              <a:t>potentials</a:t>
            </a:r>
            <a:r>
              <a:rPr lang="zh-CN" altLang="en-US" sz="2000" dirty="0"/>
              <a:t> </a:t>
            </a:r>
            <a:r>
              <a:rPr lang="en-US" altLang="zh-CN" sz="2000" dirty="0"/>
              <a:t>since all </a:t>
            </a:r>
            <a:r>
              <a:rPr lang="en-US" sz="2000" dirty="0"/>
              <a:t>need is a mobile phone with a camera, more accessible</a:t>
            </a:r>
          </a:p>
          <a:p>
            <a:pPr marL="342900" indent="-342900" algn="just">
              <a:buFont typeface="Wingdings" panose="05000000000000000000" pitchFamily="2" charset="2"/>
              <a:buChar char="§"/>
            </a:pPr>
            <a:r>
              <a:rPr lang="en-US" sz="2000" dirty="0"/>
              <a:t>The way of its combination with specific educational content needs to be designed with more efforts and time</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nodePh="1">
                                  <p:stCondLst>
                                    <p:cond delay="0"/>
                                  </p:stCondLst>
                                  <p:endCondLst>
                                    <p:cond evt="begin" delay="0">
                                      <p:tn val="14"/>
                                    </p:cond>
                                  </p:end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dissolve">
                                      <p:cBhvr>
                                        <p:cTn id="24" dur="500"/>
                                        <p:tgtEl>
                                          <p:spTgt spid="1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2" grpId="0" animBg="1"/>
      <p:bldP spid="15" grpId="0" build="p"/>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864097" y="431109"/>
            <a:ext cx="2256285"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1" name="Parallelogram 21"/>
          <p:cNvSpPr/>
          <p:nvPr/>
        </p:nvSpPr>
        <p:spPr>
          <a:xfrm>
            <a:off x="7136070" y="-2866"/>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arallelogram 22"/>
          <p:cNvSpPr/>
          <p:nvPr/>
        </p:nvSpPr>
        <p:spPr>
          <a:xfrm>
            <a:off x="7596336" y="1536767"/>
            <a:ext cx="1658880" cy="360673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5745" y="1059582"/>
            <a:ext cx="547260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2"/>
          <p:cNvSpPr>
            <a:spLocks noChangeArrowheads="1"/>
          </p:cNvSpPr>
          <p:nvPr/>
        </p:nvSpPr>
        <p:spPr bwMode="auto">
          <a:xfrm>
            <a:off x="6588382" y="579854"/>
            <a:ext cx="341135" cy="341756"/>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0" name="椭圆 65"/>
          <p:cNvSpPr>
            <a:spLocks noChangeArrowheads="1"/>
          </p:cNvSpPr>
          <p:nvPr/>
        </p:nvSpPr>
        <p:spPr bwMode="auto">
          <a:xfrm>
            <a:off x="5603162" y="580081"/>
            <a:ext cx="341135" cy="341135"/>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3" name="椭圆 16"/>
          <p:cNvSpPr>
            <a:spLocks noChangeArrowheads="1"/>
          </p:cNvSpPr>
          <p:nvPr/>
        </p:nvSpPr>
        <p:spPr bwMode="auto">
          <a:xfrm>
            <a:off x="6106598" y="579854"/>
            <a:ext cx="341755" cy="341756"/>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36" name="椭圆 16"/>
          <p:cNvSpPr>
            <a:spLocks noChangeArrowheads="1"/>
          </p:cNvSpPr>
          <p:nvPr/>
        </p:nvSpPr>
        <p:spPr bwMode="auto">
          <a:xfrm>
            <a:off x="4594430" y="579854"/>
            <a:ext cx="341755" cy="341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椭圆 16"/>
          <p:cNvSpPr>
            <a:spLocks noChangeArrowheads="1"/>
          </p:cNvSpPr>
          <p:nvPr/>
        </p:nvSpPr>
        <p:spPr bwMode="auto">
          <a:xfrm>
            <a:off x="5098486" y="579854"/>
            <a:ext cx="341755" cy="341756"/>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FFFFFF"/>
              </a:solidFill>
              <a:latin typeface="Calibri" panose="020F0502020204030204" pitchFamily="34" charset="0"/>
            </a:endParaRPr>
          </a:p>
        </p:txBody>
      </p:sp>
      <p:sp>
        <p:nvSpPr>
          <p:cNvPr id="15" name="Text Placeholder 4"/>
          <p:cNvSpPr txBox="1"/>
          <p:nvPr/>
        </p:nvSpPr>
        <p:spPr>
          <a:xfrm>
            <a:off x="811970" y="571879"/>
            <a:ext cx="3679184" cy="5040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a:solidFill>
                  <a:schemeClr val="accent1"/>
                </a:solidFill>
                <a:latin typeface="微软雅黑" panose="020B0503020204020204" pitchFamily="34" charset="-122"/>
                <a:ea typeface="微软雅黑" panose="020B0503020204020204" pitchFamily="34" charset="-122"/>
              </a:rPr>
              <a:t>Amendments </a:t>
            </a:r>
            <a:endParaRPr lang="en-GB" sz="1800" b="1" dirty="0">
              <a:solidFill>
                <a:schemeClr val="accent1"/>
              </a:solidFill>
              <a:latin typeface="微软雅黑" panose="020B0503020204020204" pitchFamily="34" charset="-122"/>
              <a:ea typeface="微软雅黑" panose="020B0503020204020204" pitchFamily="34" charset="-122"/>
            </a:endParaRPr>
          </a:p>
        </p:txBody>
      </p:sp>
      <p:sp>
        <p:nvSpPr>
          <p:cNvPr id="16" name="TextBox 4"/>
          <p:cNvSpPr txBox="1"/>
          <p:nvPr/>
        </p:nvSpPr>
        <p:spPr>
          <a:xfrm>
            <a:off x="671752" y="1347614"/>
            <a:ext cx="6361042" cy="1915911"/>
          </a:xfrm>
          <a:prstGeom prst="rect">
            <a:avLst/>
          </a:prstGeom>
          <a:noFill/>
        </p:spPr>
        <p:txBody>
          <a:bodyPr wrap="square" lIns="68584" tIns="34291" rIns="68584" bIns="34291" rtlCol="0">
            <a:spAutoFit/>
          </a:bodyPr>
          <a:lstStyle/>
          <a:p>
            <a:pPr marL="342900" indent="-342900" algn="just">
              <a:buFont typeface="Wingdings" panose="05000000000000000000" pitchFamily="2" charset="2"/>
              <a:buChar char="§"/>
            </a:pPr>
            <a:r>
              <a:rPr lang="en-US" sz="2000" dirty="0"/>
              <a:t>Improve the resolution of the pictures</a:t>
            </a:r>
          </a:p>
          <a:p>
            <a:pPr marL="342900" indent="-342900" algn="just">
              <a:buFont typeface="Wingdings" panose="05000000000000000000" pitchFamily="2" charset="2"/>
              <a:buChar char="§"/>
            </a:pPr>
            <a:r>
              <a:rPr lang="en-US" sz="2000" dirty="0"/>
              <a:t>Modified the reference format</a:t>
            </a:r>
          </a:p>
          <a:p>
            <a:pPr marL="342900" indent="-342900" algn="just">
              <a:buFont typeface="Wingdings" panose="05000000000000000000" pitchFamily="2" charset="2"/>
              <a:buChar char="§"/>
            </a:pPr>
            <a:r>
              <a:rPr lang="en-US" sz="2000" dirty="0"/>
              <a:t>Modify image</a:t>
            </a:r>
            <a:r>
              <a:rPr lang="en-US" altLang="zh-CN" sz="2000" dirty="0"/>
              <a:t>s’</a:t>
            </a:r>
            <a:r>
              <a:rPr lang="en-US" sz="2000" dirty="0"/>
              <a:t> comment format</a:t>
            </a:r>
          </a:p>
          <a:p>
            <a:pPr marL="342900" indent="-342900" algn="just">
              <a:buFont typeface="Wingdings" panose="05000000000000000000" pitchFamily="2" charset="2"/>
              <a:buChar char="§"/>
            </a:pPr>
            <a:r>
              <a:rPr lang="en-US" sz="2000" dirty="0"/>
              <a:t>Add Korean Educational VR examples</a:t>
            </a:r>
          </a:p>
          <a:p>
            <a:pPr marL="342900" indent="-342900" algn="just">
              <a:buFont typeface="Wingdings" panose="05000000000000000000" pitchFamily="2" charset="2"/>
              <a:buChar char="§"/>
            </a:pPr>
            <a:endParaRPr lang="en-US" sz="2000" dirty="0"/>
          </a:p>
          <a:p>
            <a:pPr marL="342900" indent="-342900" algn="just">
              <a:buFont typeface="Wingdings" panose="05000000000000000000" pitchFamily="2" charset="2"/>
              <a:buChar char="§"/>
            </a:pPr>
            <a:endParaRPr lang="en-US" sz="2000" dirty="0"/>
          </a:p>
        </p:txBody>
      </p:sp>
    </p:spTree>
    <p:extLst>
      <p:ext uri="{BB962C8B-B14F-4D97-AF65-F5344CB8AC3E}">
        <p14:creationId xmlns:p14="http://schemas.microsoft.com/office/powerpoint/2010/main" val="239328242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nodePh="1">
                                  <p:stCondLst>
                                    <p:cond delay="0"/>
                                  </p:stCondLst>
                                  <p:endCondLst>
                                    <p:cond evt="begin" delay="0">
                                      <p:tn val="14"/>
                                    </p:cond>
                                  </p:end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dissolve">
                                      <p:cBhvr>
                                        <p:cTn id="24" dur="500"/>
                                        <p:tgtEl>
                                          <p:spTgt spid="15">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animBg="1"/>
      <p:bldP spid="12" grpId="0" animBg="1"/>
      <p:bldP spid="15" grpId="0" build="p"/>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771127" y="1930934"/>
            <a:ext cx="950901" cy="1569660"/>
          </a:xfrm>
          <a:prstGeom prst="rect">
            <a:avLst/>
          </a:prstGeom>
          <a:noFill/>
        </p:spPr>
        <p:txBody>
          <a:bodyPr wrap="none" rtlCol="0">
            <a:spAutoFit/>
          </a:bodyPr>
          <a:lstStyle/>
          <a:p>
            <a:r>
              <a:rPr lang="en-US" altLang="zh-CN"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1</a:t>
            </a:r>
            <a:endParaRPr lang="zh-CN" altLang="en-US"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2448271" y="2392599"/>
            <a:ext cx="4283385" cy="646331"/>
          </a:xfrm>
          <a:prstGeom prst="rect">
            <a:avLst/>
          </a:prstGeom>
          <a:noFill/>
        </p:spPr>
        <p:txBody>
          <a:bodyPr wrap="square" rtlCol="0">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Introduction</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22"/>
          <p:cNvSpPr>
            <a:spLocks noChangeArrowheads="1"/>
          </p:cNvSpPr>
          <p:nvPr/>
        </p:nvSpPr>
        <p:spPr bwMode="auto">
          <a:xfrm>
            <a:off x="5697368" y="185167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4" name="椭圆 65"/>
          <p:cNvSpPr>
            <a:spLocks noChangeArrowheads="1"/>
          </p:cNvSpPr>
          <p:nvPr/>
        </p:nvSpPr>
        <p:spPr bwMode="auto">
          <a:xfrm>
            <a:off x="4401224" y="185206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7" name="椭圆 36"/>
          <p:cNvSpPr>
            <a:spLocks noChangeArrowheads="1"/>
          </p:cNvSpPr>
          <p:nvPr/>
        </p:nvSpPr>
        <p:spPr bwMode="auto">
          <a:xfrm>
            <a:off x="5049296" y="185167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0" name="椭圆 16"/>
          <p:cNvSpPr>
            <a:spLocks noChangeArrowheads="1"/>
          </p:cNvSpPr>
          <p:nvPr/>
        </p:nvSpPr>
        <p:spPr bwMode="auto">
          <a:xfrm>
            <a:off x="3105080" y="185167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椭圆 16"/>
          <p:cNvSpPr>
            <a:spLocks noChangeArrowheads="1"/>
          </p:cNvSpPr>
          <p:nvPr/>
        </p:nvSpPr>
        <p:spPr bwMode="auto">
          <a:xfrm>
            <a:off x="3753152" y="185167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4579" y="200199"/>
            <a:ext cx="213324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latin typeface="微软雅黑" panose="020B0503020204020204" pitchFamily="34" charset="-122"/>
                <a:ea typeface="微软雅黑" panose="020B0503020204020204" pitchFamily="34" charset="-122"/>
              </a:rPr>
              <a:t>Introduction </a:t>
            </a:r>
            <a:endParaRPr lang="zh-CN" altLang="en-US" sz="1800" b="1" dirty="0">
              <a:latin typeface="微软雅黑" panose="020B0503020204020204" pitchFamily="34" charset="-122"/>
              <a:ea typeface="微软雅黑" panose="020B0503020204020204" pitchFamily="34" charset="-122"/>
            </a:endParaRPr>
          </a:p>
        </p:txBody>
      </p:sp>
      <p:sp>
        <p:nvSpPr>
          <p:cNvPr id="27" name="圆角矩形 26"/>
          <p:cNvSpPr/>
          <p:nvPr/>
        </p:nvSpPr>
        <p:spPr>
          <a:xfrm>
            <a:off x="776917" y="740933"/>
            <a:ext cx="2870633" cy="1970663"/>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93"/>
          <p:cNvSpPr/>
          <p:nvPr/>
        </p:nvSpPr>
        <p:spPr>
          <a:xfrm>
            <a:off x="739249" y="71539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93"/>
          <p:cNvSpPr/>
          <p:nvPr/>
        </p:nvSpPr>
        <p:spPr>
          <a:xfrm rot="10800000">
            <a:off x="3397186" y="2456029"/>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p:nvPr/>
        </p:nvPicPr>
        <p:blipFill rotWithShape="1">
          <a:blip r:embed="rId3" cstate="print">
            <a:extLst>
              <a:ext uri="{28A0092B-C50C-407E-A947-70E740481C1C}">
                <a14:useLocalDpi xmlns:a14="http://schemas.microsoft.com/office/drawing/2010/main" val="0"/>
              </a:ext>
            </a:extLst>
          </a:blip>
          <a:srcRect t="13378"/>
          <a:stretch>
            <a:fillRect/>
          </a:stretch>
        </p:blipFill>
        <p:spPr>
          <a:xfrm>
            <a:off x="889229" y="931461"/>
            <a:ext cx="2537006" cy="1529113"/>
          </a:xfrm>
          <a:prstGeom prst="rect">
            <a:avLst/>
          </a:prstGeom>
          <a:noFill/>
          <a:ln>
            <a:noFill/>
          </a:ln>
        </p:spPr>
      </p:pic>
      <p:pic>
        <p:nvPicPr>
          <p:cNvPr id="17" name="图片 16" descr="C:\Users\Miao\AppData\Local\Temp\Rar$DRa19256.29962\Screenshot_2018-05-14-20-51-29.png"/>
          <p:cNvPicPr/>
          <p:nvPr/>
        </p:nvPicPr>
        <p:blipFill rotWithShape="1">
          <a:blip r:embed="rId4" cstate="print">
            <a:extLst>
              <a:ext uri="{28A0092B-C50C-407E-A947-70E740481C1C}">
                <a14:useLocalDpi xmlns:a14="http://schemas.microsoft.com/office/drawing/2010/main" val="0"/>
              </a:ext>
            </a:extLst>
          </a:blip>
          <a:srcRect l="14313"/>
          <a:stretch>
            <a:fillRect/>
          </a:stretch>
        </p:blipFill>
        <p:spPr bwMode="auto">
          <a:xfrm>
            <a:off x="5934191" y="916328"/>
            <a:ext cx="2369905" cy="1555421"/>
          </a:xfrm>
          <a:prstGeom prst="rect">
            <a:avLst/>
          </a:prstGeom>
          <a:noFill/>
          <a:ln>
            <a:noFill/>
          </a:ln>
        </p:spPr>
      </p:pic>
      <p:pic>
        <p:nvPicPr>
          <p:cNvPr id="22" name="图片 21"/>
          <p:cNvPicPr>
            <a:picLocks noChangeAspect="1"/>
          </p:cNvPicPr>
          <p:nvPr/>
        </p:nvPicPr>
        <p:blipFill rotWithShape="1">
          <a:blip r:embed="rId5"/>
          <a:srcRect l="6434" t="6921"/>
          <a:stretch>
            <a:fillRect/>
          </a:stretch>
        </p:blipFill>
        <p:spPr>
          <a:xfrm>
            <a:off x="3426235" y="3388163"/>
            <a:ext cx="2560936" cy="1369627"/>
          </a:xfrm>
          <a:prstGeom prst="rect">
            <a:avLst/>
          </a:prstGeom>
        </p:spPr>
      </p:pic>
      <p:sp>
        <p:nvSpPr>
          <p:cNvPr id="2" name="矩形 1"/>
          <p:cNvSpPr/>
          <p:nvPr/>
        </p:nvSpPr>
        <p:spPr>
          <a:xfrm>
            <a:off x="938777" y="2676641"/>
            <a:ext cx="2065822" cy="369332"/>
          </a:xfrm>
          <a:prstGeom prst="rect">
            <a:avLst/>
          </a:prstGeom>
        </p:spPr>
        <p:txBody>
          <a:bodyPr wrap="none">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VR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Art Exhibition</a:t>
            </a:r>
            <a:endParaRPr lang="en-GB"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5796153" y="2756436"/>
            <a:ext cx="2611612" cy="369332"/>
          </a:xfrm>
          <a:prstGeom prst="rect">
            <a:avLst/>
          </a:prstGeom>
        </p:spPr>
        <p:txBody>
          <a:bodyPr wrap="none">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AR 3D Coloring Game</a:t>
            </a:r>
            <a:endParaRPr lang="en-GB"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3600278" y="2744560"/>
            <a:ext cx="2212850" cy="369332"/>
          </a:xfrm>
          <a:prstGeom prst="rect">
            <a:avLst/>
          </a:prstGeom>
        </p:spPr>
        <p:txBody>
          <a:bodyPr wrap="none">
            <a:spAutoFit/>
          </a:bodyPr>
          <a:lstStyle/>
          <a:p>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MR Chemistry Lab</a:t>
            </a:r>
            <a:endParaRPr lang="en-GB"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圆角矩形 26">
            <a:extLst>
              <a:ext uri="{FF2B5EF4-FFF2-40B4-BE49-F238E27FC236}">
                <a16:creationId xmlns:a16="http://schemas.microsoft.com/office/drawing/2014/main" id="{D04C9EE0-168D-4BB4-B37A-38F08F927A27}"/>
              </a:ext>
            </a:extLst>
          </p:cNvPr>
          <p:cNvSpPr/>
          <p:nvPr/>
        </p:nvSpPr>
        <p:spPr>
          <a:xfrm>
            <a:off x="5683829" y="740933"/>
            <a:ext cx="2870634" cy="1970663"/>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93">
            <a:extLst>
              <a:ext uri="{FF2B5EF4-FFF2-40B4-BE49-F238E27FC236}">
                <a16:creationId xmlns:a16="http://schemas.microsoft.com/office/drawing/2014/main" id="{5B99C7D4-5F54-480B-A33F-4634E5C434C2}"/>
              </a:ext>
            </a:extLst>
          </p:cNvPr>
          <p:cNvSpPr/>
          <p:nvPr/>
        </p:nvSpPr>
        <p:spPr>
          <a:xfrm>
            <a:off x="5646160" y="696369"/>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93">
            <a:extLst>
              <a:ext uri="{FF2B5EF4-FFF2-40B4-BE49-F238E27FC236}">
                <a16:creationId xmlns:a16="http://schemas.microsoft.com/office/drawing/2014/main" id="{352A8024-3043-4216-BD40-2ED5E98D6E46}"/>
              </a:ext>
            </a:extLst>
          </p:cNvPr>
          <p:cNvSpPr/>
          <p:nvPr/>
        </p:nvSpPr>
        <p:spPr>
          <a:xfrm rot="10800000">
            <a:off x="8325273" y="244959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26">
            <a:extLst>
              <a:ext uri="{FF2B5EF4-FFF2-40B4-BE49-F238E27FC236}">
                <a16:creationId xmlns:a16="http://schemas.microsoft.com/office/drawing/2014/main" id="{D9D1479F-C297-4442-8782-D5FB6E3EB3DA}"/>
              </a:ext>
            </a:extLst>
          </p:cNvPr>
          <p:cNvSpPr/>
          <p:nvPr/>
        </p:nvSpPr>
        <p:spPr>
          <a:xfrm>
            <a:off x="3271387" y="3112230"/>
            <a:ext cx="2870633" cy="1852675"/>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93">
            <a:extLst>
              <a:ext uri="{FF2B5EF4-FFF2-40B4-BE49-F238E27FC236}">
                <a16:creationId xmlns:a16="http://schemas.microsoft.com/office/drawing/2014/main" id="{81E3696C-D377-45A4-AAD0-37E729FF95E0}"/>
              </a:ext>
            </a:extLst>
          </p:cNvPr>
          <p:cNvSpPr/>
          <p:nvPr/>
        </p:nvSpPr>
        <p:spPr>
          <a:xfrm>
            <a:off x="3233719" y="3067666"/>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93">
            <a:extLst>
              <a:ext uri="{FF2B5EF4-FFF2-40B4-BE49-F238E27FC236}">
                <a16:creationId xmlns:a16="http://schemas.microsoft.com/office/drawing/2014/main" id="{4A7A3D6A-8EBD-4971-9CCA-12DF15C23F98}"/>
              </a:ext>
            </a:extLst>
          </p:cNvPr>
          <p:cNvSpPr/>
          <p:nvPr/>
        </p:nvSpPr>
        <p:spPr>
          <a:xfrm rot="10800000">
            <a:off x="5891656" y="472143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53" presetClass="entr" presetSubtype="52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animEffect transition="in" filter="fade">
                                      <p:cBhvr>
                                        <p:cTn id="13" dur="500"/>
                                        <p:tgtEl>
                                          <p:spTgt spid="40"/>
                                        </p:tgtEl>
                                      </p:cBhvr>
                                    </p:animEffect>
                                    <p:anim calcmode="lin" valueType="num">
                                      <p:cBhvr>
                                        <p:cTn id="14" dur="500" fill="hold"/>
                                        <p:tgtEl>
                                          <p:spTgt spid="40"/>
                                        </p:tgtEl>
                                        <p:attrNameLst>
                                          <p:attrName>ppt_x</p:attrName>
                                        </p:attrNameLst>
                                      </p:cBhvr>
                                      <p:tavLst>
                                        <p:tav tm="0">
                                          <p:val>
                                            <p:fltVal val="0.5"/>
                                          </p:val>
                                        </p:tav>
                                        <p:tav tm="100000">
                                          <p:val>
                                            <p:strVal val="#ppt_x"/>
                                          </p:val>
                                        </p:tav>
                                      </p:tavLst>
                                    </p:anim>
                                    <p:anim calcmode="lin" valueType="num">
                                      <p:cBhvr>
                                        <p:cTn id="15" dur="500" fill="hold"/>
                                        <p:tgtEl>
                                          <p:spTgt spid="40"/>
                                        </p:tgtEl>
                                        <p:attrNameLst>
                                          <p:attrName>ppt_y</p:attrName>
                                        </p:attrNameLst>
                                      </p:cBhvr>
                                      <p:tavLst>
                                        <p:tav tm="0">
                                          <p:val>
                                            <p:fltVal val="0.5"/>
                                          </p:val>
                                        </p:tav>
                                        <p:tav tm="100000">
                                          <p:val>
                                            <p:strVal val="#ppt_y"/>
                                          </p:val>
                                        </p:tav>
                                      </p:tavLst>
                                    </p:anim>
                                  </p:childTnLst>
                                </p:cTn>
                              </p:par>
                              <p:par>
                                <p:cTn id="16" presetID="53" presetClass="entr" presetSubtype="528"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anim calcmode="lin" valueType="num">
                                      <p:cBhvr>
                                        <p:cTn id="21" dur="500" fill="hold"/>
                                        <p:tgtEl>
                                          <p:spTgt spid="41"/>
                                        </p:tgtEl>
                                        <p:attrNameLst>
                                          <p:attrName>ppt_x</p:attrName>
                                        </p:attrNameLst>
                                      </p:cBhvr>
                                      <p:tavLst>
                                        <p:tav tm="0">
                                          <p:val>
                                            <p:fltVal val="0.5"/>
                                          </p:val>
                                        </p:tav>
                                        <p:tav tm="100000">
                                          <p:val>
                                            <p:strVal val="#ppt_x"/>
                                          </p:val>
                                        </p:tav>
                                      </p:tavLst>
                                    </p:anim>
                                    <p:anim calcmode="lin" valueType="num">
                                      <p:cBhvr>
                                        <p:cTn id="22" dur="500" fill="hold"/>
                                        <p:tgtEl>
                                          <p:spTgt spid="41"/>
                                        </p:tgtEl>
                                        <p:attrNameLst>
                                          <p:attrName>ppt_y</p:attrName>
                                        </p:attrNameLst>
                                      </p:cBhvr>
                                      <p:tavLst>
                                        <p:tav tm="0">
                                          <p:val>
                                            <p:fltVal val="0.5"/>
                                          </p:val>
                                        </p:tav>
                                        <p:tav tm="100000">
                                          <p:val>
                                            <p:strVal val="#ppt_y"/>
                                          </p:val>
                                        </p:tav>
                                      </p:tavLst>
                                    </p:anim>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up)">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par>
                          <p:cTn id="45" fill="hold">
                            <p:stCondLst>
                              <p:cond delay="1500"/>
                            </p:stCondLst>
                            <p:childTnLst>
                              <p:par>
                                <p:cTn id="46" presetID="53" presetClass="entr" presetSubtype="528"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anim calcmode="lin" valueType="num">
                                      <p:cBhvr>
                                        <p:cTn id="51" dur="500" fill="hold"/>
                                        <p:tgtEl>
                                          <p:spTgt spid="14"/>
                                        </p:tgtEl>
                                        <p:attrNameLst>
                                          <p:attrName>ppt_x</p:attrName>
                                        </p:attrNameLst>
                                      </p:cBhvr>
                                      <p:tavLst>
                                        <p:tav tm="0">
                                          <p:val>
                                            <p:fltVal val="0.5"/>
                                          </p:val>
                                        </p:tav>
                                        <p:tav tm="100000">
                                          <p:val>
                                            <p:strVal val="#ppt_x"/>
                                          </p:val>
                                        </p:tav>
                                      </p:tavLst>
                                    </p:anim>
                                    <p:anim calcmode="lin" valueType="num">
                                      <p:cBhvr>
                                        <p:cTn id="52" dur="500" fill="hold"/>
                                        <p:tgtEl>
                                          <p:spTgt spid="14"/>
                                        </p:tgtEl>
                                        <p:attrNameLst>
                                          <p:attrName>ppt_y</p:attrName>
                                        </p:attrNameLst>
                                      </p:cBhvr>
                                      <p:tavLst>
                                        <p:tav tm="0">
                                          <p:val>
                                            <p:fltVal val="0.5"/>
                                          </p:val>
                                        </p:tav>
                                        <p:tav tm="100000">
                                          <p:val>
                                            <p:strVal val="#ppt_y"/>
                                          </p:val>
                                        </p:tav>
                                      </p:tavLst>
                                    </p:anim>
                                  </p:childTnLst>
                                </p:cTn>
                              </p:par>
                              <p:par>
                                <p:cTn id="53" presetID="53" presetClass="entr" presetSubtype="52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anim calcmode="lin" valueType="num">
                                      <p:cBhvr>
                                        <p:cTn id="58" dur="500" fill="hold"/>
                                        <p:tgtEl>
                                          <p:spTgt spid="18"/>
                                        </p:tgtEl>
                                        <p:attrNameLst>
                                          <p:attrName>ppt_x</p:attrName>
                                        </p:attrNameLst>
                                      </p:cBhvr>
                                      <p:tavLst>
                                        <p:tav tm="0">
                                          <p:val>
                                            <p:fltVal val="0.5"/>
                                          </p:val>
                                        </p:tav>
                                        <p:tav tm="100000">
                                          <p:val>
                                            <p:strVal val="#ppt_x"/>
                                          </p:val>
                                        </p:tav>
                                      </p:tavLst>
                                    </p:anim>
                                    <p:anim calcmode="lin" valueType="num">
                                      <p:cBhvr>
                                        <p:cTn id="59" dur="500" fill="hold"/>
                                        <p:tgtEl>
                                          <p:spTgt spid="18"/>
                                        </p:tgtEl>
                                        <p:attrNameLst>
                                          <p:attrName>ppt_y</p:attrName>
                                        </p:attrNameLst>
                                      </p:cBhvr>
                                      <p:tavLst>
                                        <p:tav tm="0">
                                          <p:val>
                                            <p:fltVal val="0.5"/>
                                          </p:val>
                                        </p:tav>
                                        <p:tav tm="100000">
                                          <p:val>
                                            <p:strVal val="#ppt_y"/>
                                          </p:val>
                                        </p:tav>
                                      </p:tavLst>
                                    </p:anim>
                                  </p:childTnLst>
                                </p:cTn>
                              </p:par>
                            </p:childTnLst>
                          </p:cTn>
                        </p:par>
                        <p:par>
                          <p:cTn id="60" fill="hold">
                            <p:stCondLst>
                              <p:cond delay="2000"/>
                            </p:stCondLst>
                            <p:childTnLst>
                              <p:par>
                                <p:cTn id="61" presetID="22" presetClass="entr" presetSubtype="1"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up)">
                                      <p:cBhvr>
                                        <p:cTn id="63" dur="500"/>
                                        <p:tgtEl>
                                          <p:spTgt spid="13"/>
                                        </p:tgtEl>
                                      </p:cBhvr>
                                    </p:animEffect>
                                  </p:childTnLst>
                                </p:cTn>
                              </p:par>
                            </p:childTnLst>
                          </p:cTn>
                        </p:par>
                        <p:par>
                          <p:cTn id="64" fill="hold">
                            <p:stCondLst>
                              <p:cond delay="2500"/>
                            </p:stCondLst>
                            <p:childTnLst>
                              <p:par>
                                <p:cTn id="65" presetID="53" presetClass="entr" presetSubtype="528"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anim calcmode="lin" valueType="num">
                                      <p:cBhvr>
                                        <p:cTn id="70" dur="500" fill="hold"/>
                                        <p:tgtEl>
                                          <p:spTgt spid="21"/>
                                        </p:tgtEl>
                                        <p:attrNameLst>
                                          <p:attrName>ppt_x</p:attrName>
                                        </p:attrNameLst>
                                      </p:cBhvr>
                                      <p:tavLst>
                                        <p:tav tm="0">
                                          <p:val>
                                            <p:fltVal val="0.5"/>
                                          </p:val>
                                        </p:tav>
                                        <p:tav tm="100000">
                                          <p:val>
                                            <p:strVal val="#ppt_x"/>
                                          </p:val>
                                        </p:tav>
                                      </p:tavLst>
                                    </p:anim>
                                    <p:anim calcmode="lin" valueType="num">
                                      <p:cBhvr>
                                        <p:cTn id="71" dur="500" fill="hold"/>
                                        <p:tgtEl>
                                          <p:spTgt spid="21"/>
                                        </p:tgtEl>
                                        <p:attrNameLst>
                                          <p:attrName>ppt_y</p:attrName>
                                        </p:attrNameLst>
                                      </p:cBhvr>
                                      <p:tavLst>
                                        <p:tav tm="0">
                                          <p:val>
                                            <p:fltVal val="0.5"/>
                                          </p:val>
                                        </p:tav>
                                        <p:tav tm="100000">
                                          <p:val>
                                            <p:strVal val="#ppt_y"/>
                                          </p:val>
                                        </p:tav>
                                      </p:tavLst>
                                    </p:anim>
                                  </p:childTnLst>
                                </p:cTn>
                              </p:par>
                              <p:par>
                                <p:cTn id="72" presetID="53" presetClass="entr" presetSubtype="528"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p:cTn id="74" dur="500" fill="hold"/>
                                        <p:tgtEl>
                                          <p:spTgt spid="23"/>
                                        </p:tgtEl>
                                        <p:attrNameLst>
                                          <p:attrName>ppt_w</p:attrName>
                                        </p:attrNameLst>
                                      </p:cBhvr>
                                      <p:tavLst>
                                        <p:tav tm="0">
                                          <p:val>
                                            <p:fltVal val="0"/>
                                          </p:val>
                                        </p:tav>
                                        <p:tav tm="100000">
                                          <p:val>
                                            <p:strVal val="#ppt_w"/>
                                          </p:val>
                                        </p:tav>
                                      </p:tavLst>
                                    </p:anim>
                                    <p:anim calcmode="lin" valueType="num">
                                      <p:cBhvr>
                                        <p:cTn id="75" dur="500" fill="hold"/>
                                        <p:tgtEl>
                                          <p:spTgt spid="23"/>
                                        </p:tgtEl>
                                        <p:attrNameLst>
                                          <p:attrName>ppt_h</p:attrName>
                                        </p:attrNameLst>
                                      </p:cBhvr>
                                      <p:tavLst>
                                        <p:tav tm="0">
                                          <p:val>
                                            <p:fltVal val="0"/>
                                          </p:val>
                                        </p:tav>
                                        <p:tav tm="100000">
                                          <p:val>
                                            <p:strVal val="#ppt_h"/>
                                          </p:val>
                                        </p:tav>
                                      </p:tavLst>
                                    </p:anim>
                                    <p:animEffect transition="in" filter="fade">
                                      <p:cBhvr>
                                        <p:cTn id="76" dur="500"/>
                                        <p:tgtEl>
                                          <p:spTgt spid="23"/>
                                        </p:tgtEl>
                                      </p:cBhvr>
                                    </p:animEffect>
                                    <p:anim calcmode="lin" valueType="num">
                                      <p:cBhvr>
                                        <p:cTn id="77" dur="500" fill="hold"/>
                                        <p:tgtEl>
                                          <p:spTgt spid="23"/>
                                        </p:tgtEl>
                                        <p:attrNameLst>
                                          <p:attrName>ppt_x</p:attrName>
                                        </p:attrNameLst>
                                      </p:cBhvr>
                                      <p:tavLst>
                                        <p:tav tm="0">
                                          <p:val>
                                            <p:fltVal val="0.5"/>
                                          </p:val>
                                        </p:tav>
                                        <p:tav tm="100000">
                                          <p:val>
                                            <p:strVal val="#ppt_x"/>
                                          </p:val>
                                        </p:tav>
                                      </p:tavLst>
                                    </p:anim>
                                    <p:anim calcmode="lin" valueType="num">
                                      <p:cBhvr>
                                        <p:cTn id="78" dur="500" fill="hold"/>
                                        <p:tgtEl>
                                          <p:spTgt spid="23"/>
                                        </p:tgtEl>
                                        <p:attrNameLst>
                                          <p:attrName>ppt_y</p:attrName>
                                        </p:attrNameLst>
                                      </p:cBhvr>
                                      <p:tavLst>
                                        <p:tav tm="0">
                                          <p:val>
                                            <p:fltVal val="0.5"/>
                                          </p:val>
                                        </p:tav>
                                        <p:tav tm="100000">
                                          <p:val>
                                            <p:strVal val="#ppt_y"/>
                                          </p:val>
                                        </p:tav>
                                      </p:tavLst>
                                    </p:anim>
                                  </p:childTnLst>
                                </p:cTn>
                              </p:par>
                            </p:childTnLst>
                          </p:cTn>
                        </p:par>
                        <p:par>
                          <p:cTn id="79" fill="hold">
                            <p:stCondLst>
                              <p:cond delay="3000"/>
                            </p:stCondLst>
                            <p:childTnLst>
                              <p:par>
                                <p:cTn id="80" presetID="22" presetClass="entr" presetSubtype="1"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up)">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40" grpId="0" animBg="1"/>
      <p:bldP spid="41" grpId="0" animBg="1"/>
      <p:bldP spid="2" grpId="0"/>
      <p:bldP spid="3" grpId="0"/>
      <p:bldP spid="4" grpId="0"/>
      <p:bldP spid="13" grpId="0" animBg="1"/>
      <p:bldP spid="14" grpId="0" animBg="1"/>
      <p:bldP spid="18" grpId="0" animBg="1"/>
      <p:bldP spid="20" grpId="0" animBg="1"/>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latin typeface="微软雅黑" panose="020B0503020204020204" pitchFamily="34" charset="-122"/>
                <a:ea typeface="微软雅黑" panose="020B0503020204020204" pitchFamily="34" charset="-122"/>
              </a:rPr>
              <a:t>Concepts </a:t>
            </a:r>
            <a:endParaRPr lang="en-GB" sz="1800" b="1" dirty="0">
              <a:latin typeface="微软雅黑" panose="020B0503020204020204" pitchFamily="34" charset="-122"/>
              <a:ea typeface="微软雅黑" panose="020B0503020204020204" pitchFamily="34" charset="-122"/>
            </a:endParaRPr>
          </a:p>
        </p:txBody>
      </p:sp>
      <p:sp>
        <p:nvSpPr>
          <p:cNvPr id="27" name="圆角矩形 26"/>
          <p:cNvSpPr/>
          <p:nvPr/>
        </p:nvSpPr>
        <p:spPr>
          <a:xfrm>
            <a:off x="857880" y="811881"/>
            <a:ext cx="7386528" cy="1866212"/>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93"/>
          <p:cNvSpPr/>
          <p:nvPr/>
        </p:nvSpPr>
        <p:spPr>
          <a:xfrm>
            <a:off x="832570" y="73951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93"/>
          <p:cNvSpPr/>
          <p:nvPr/>
        </p:nvSpPr>
        <p:spPr>
          <a:xfrm rot="10800000">
            <a:off x="8002808" y="244508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内容占位符 3"/>
          <p:cNvPicPr/>
          <p:nvPr/>
        </p:nvPicPr>
        <p:blipFill>
          <a:blip r:embed="rId3"/>
          <a:stretch>
            <a:fillRect/>
          </a:stretch>
        </p:blipFill>
        <p:spPr>
          <a:xfrm>
            <a:off x="1691680" y="2788134"/>
            <a:ext cx="5517026" cy="1769096"/>
          </a:xfrm>
          <a:prstGeom prst="rect">
            <a:avLst/>
          </a:prstGeom>
        </p:spPr>
      </p:pic>
      <p:sp>
        <p:nvSpPr>
          <p:cNvPr id="17" name="TextBox 38"/>
          <p:cNvSpPr txBox="1"/>
          <p:nvPr/>
        </p:nvSpPr>
        <p:spPr>
          <a:xfrm>
            <a:off x="950744" y="889982"/>
            <a:ext cx="7200800" cy="1600438"/>
          </a:xfrm>
          <a:prstGeom prst="rect">
            <a:avLst/>
          </a:prstGeom>
          <a:noFill/>
        </p:spPr>
        <p:txBody>
          <a:bodyPr wrap="square" lIns="0" tIns="0" rIns="0" bIns="0" rtlCol="0">
            <a:spAutoFit/>
          </a:bodyPr>
          <a:lstStyle/>
          <a:p>
            <a:pPr>
              <a:lnSpc>
                <a:spcPct val="150000"/>
              </a:lnSpc>
            </a:pPr>
            <a:r>
              <a:rPr lang="en-US" sz="1600" b="1" dirty="0">
                <a:latin typeface="微软雅黑" panose="020B0503020204020204" pitchFamily="34" charset="-122"/>
                <a:ea typeface="微软雅黑" panose="020B0503020204020204" pitchFamily="34" charset="-122"/>
              </a:rPr>
              <a:t>Mixed Reality</a:t>
            </a:r>
          </a:p>
          <a:p>
            <a:pPr marL="742950" lvl="1" indent="-285750">
              <a:buFont typeface="Wingdings" panose="05000000000000000000" pitchFamily="2" charset="2"/>
              <a:buChar char="§"/>
            </a:pPr>
            <a:r>
              <a:rPr lang="en-US" sz="1600" dirty="0">
                <a:latin typeface="微软雅黑" panose="020B0503020204020204" pitchFamily="34" charset="-122"/>
                <a:ea typeface="微软雅黑" panose="020B0503020204020204" pitchFamily="34" charset="-122"/>
              </a:rPr>
              <a:t>Paul Milgram and Fumio </a:t>
            </a:r>
            <a:r>
              <a:rPr lang="en-US" sz="1600" dirty="0" err="1">
                <a:latin typeface="微软雅黑" panose="020B0503020204020204" pitchFamily="34" charset="-122"/>
                <a:ea typeface="微软雅黑" panose="020B0503020204020204" pitchFamily="34" charset="-122"/>
              </a:rPr>
              <a:t>Kishino</a:t>
            </a:r>
            <a:r>
              <a:rPr lang="en-US" sz="1600" dirty="0">
                <a:latin typeface="微软雅黑" panose="020B0503020204020204" pitchFamily="34" charset="-122"/>
                <a:ea typeface="微软雅黑" panose="020B0503020204020204" pitchFamily="34" charset="-122"/>
              </a:rPr>
              <a:t> propose the reality-virtual reality continuum which respectively takes the real environment and virtual environment as the two ends of the continuum and defines the middle part as the “mixed reality</a:t>
            </a:r>
          </a:p>
          <a:p>
            <a:pPr marL="742950" lvl="1" indent="-285750">
              <a:buFont typeface="Wingdings" panose="05000000000000000000" pitchFamily="2" charset="2"/>
              <a:buChar char="§"/>
            </a:pPr>
            <a:r>
              <a:rPr lang="en-US" sz="1600" dirty="0">
                <a:latin typeface="微软雅黑" panose="020B0503020204020204" pitchFamily="34" charset="-122"/>
                <a:ea typeface="微软雅黑" panose="020B0503020204020204" pitchFamily="34" charset="-122"/>
              </a:rPr>
              <a:t>Combine Virtual Reality and Augmented Reality </a:t>
            </a:r>
          </a:p>
        </p:txBody>
      </p:sp>
      <p:sp>
        <p:nvSpPr>
          <p:cNvPr id="2" name="矩形 1"/>
          <p:cNvSpPr/>
          <p:nvPr/>
        </p:nvSpPr>
        <p:spPr>
          <a:xfrm>
            <a:off x="1922852" y="4588837"/>
            <a:ext cx="5737398" cy="369332"/>
          </a:xfrm>
          <a:prstGeom prst="rect">
            <a:avLst/>
          </a:prstGeom>
        </p:spPr>
        <p:txBody>
          <a:bodyPr wrap="square">
            <a:spAutoFit/>
          </a:bodyPr>
          <a:lstStyle/>
          <a:p>
            <a:r>
              <a:rPr lang="en-US" dirty="0">
                <a:latin typeface="Calibri" panose="020F0502020204030204" pitchFamily="34" charset="0"/>
                <a:ea typeface="Malgun Gothic" panose="020B0503020000020004" pitchFamily="50" charset="-127"/>
                <a:cs typeface="Times New Roman" panose="02020603050405020304" pitchFamily="18" charset="0"/>
              </a:rPr>
              <a:t>Simplified representation of a </a:t>
            </a:r>
            <a:r>
              <a:rPr lang="zh-CN" altLang="en-US" dirty="0">
                <a:ea typeface="等线" panose="02010600030101010101" pitchFamily="2" charset="-122"/>
                <a:cs typeface="Times New Roman" panose="02020603050405020304" pitchFamily="18" charset="0"/>
              </a:rPr>
              <a:t>“</a:t>
            </a:r>
            <a:r>
              <a:rPr lang="zh-CN" altLang="en-US" dirty="0">
                <a:ea typeface="Calibri" panose="020F0502020204030204" pitchFamily="34" charset="0"/>
                <a:cs typeface="Times New Roman" panose="02020603050405020304" pitchFamily="18" charset="0"/>
              </a:rPr>
              <a:t> </a:t>
            </a:r>
            <a:r>
              <a:rPr lang="en-US" dirty="0" err="1">
                <a:latin typeface="Calibri" panose="020F0502020204030204" pitchFamily="34" charset="0"/>
                <a:ea typeface="Malgun Gothic" panose="020B0503020000020004" pitchFamily="50" charset="-127"/>
                <a:cs typeface="Times New Roman" panose="02020603050405020304" pitchFamily="18" charset="0"/>
              </a:rPr>
              <a:t>virtuality</a:t>
            </a:r>
            <a:r>
              <a:rPr lang="en-US" dirty="0">
                <a:latin typeface="Calibri" panose="020F0502020204030204" pitchFamily="34" charset="0"/>
                <a:ea typeface="Malgun Gothic" panose="020B0503020000020004" pitchFamily="50" charset="-127"/>
                <a:cs typeface="Times New Roman" panose="02020603050405020304" pitchFamily="18" charset="0"/>
              </a:rPr>
              <a:t> continuum</a:t>
            </a:r>
            <a:r>
              <a:rPr lang="zh-CN" altLang="en-US" dirty="0">
                <a:ea typeface="等线" panose="02010600030101010101" pitchFamily="2" charset="-122"/>
                <a:cs typeface="Times New Roman" panose="02020603050405020304" pitchFamily="18" charset="0"/>
              </a:rPr>
              <a:t>”</a:t>
            </a:r>
            <a:endParaRPr 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 calcmode="lin" valueType="num">
                                      <p:cBhvr>
                                        <p:cTn id="10" dur="500" fill="hold"/>
                                        <p:tgtEl>
                                          <p:spTgt spid="40"/>
                                        </p:tgtEl>
                                        <p:attrNameLst>
                                          <p:attrName>ppt_w</p:attrName>
                                        </p:attrNameLst>
                                      </p:cBhvr>
                                      <p:tavLst>
                                        <p:tav tm="0">
                                          <p:val>
                                            <p:fltVal val="0"/>
                                          </p:val>
                                        </p:tav>
                                        <p:tav tm="100000">
                                          <p:val>
                                            <p:strVal val="#ppt_w"/>
                                          </p:val>
                                        </p:tav>
                                      </p:tavLst>
                                    </p:anim>
                                    <p:anim calcmode="lin" valueType="num">
                                      <p:cBhvr>
                                        <p:cTn id="11" dur="500" fill="hold"/>
                                        <p:tgtEl>
                                          <p:spTgt spid="40"/>
                                        </p:tgtEl>
                                        <p:attrNameLst>
                                          <p:attrName>ppt_h</p:attrName>
                                        </p:attrNameLst>
                                      </p:cBhvr>
                                      <p:tavLst>
                                        <p:tav tm="0">
                                          <p:val>
                                            <p:fltVal val="0"/>
                                          </p:val>
                                        </p:tav>
                                        <p:tav tm="100000">
                                          <p:val>
                                            <p:strVal val="#ppt_h"/>
                                          </p:val>
                                        </p:tav>
                                      </p:tavLst>
                                    </p:anim>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fltVal val="0.5"/>
                                          </p:val>
                                        </p:tav>
                                        <p:tav tm="100000">
                                          <p:val>
                                            <p:strVal val="#ppt_x"/>
                                          </p:val>
                                        </p:tav>
                                      </p:tavLst>
                                    </p:anim>
                                    <p:anim calcmode="lin" valueType="num">
                                      <p:cBhvr>
                                        <p:cTn id="14" dur="500" fill="hold"/>
                                        <p:tgtEl>
                                          <p:spTgt spid="40"/>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anim calcmode="lin" valueType="num">
                                      <p:cBhvr>
                                        <p:cTn id="20" dur="500" fill="hold"/>
                                        <p:tgtEl>
                                          <p:spTgt spid="41"/>
                                        </p:tgtEl>
                                        <p:attrNameLst>
                                          <p:attrName>ppt_x</p:attrName>
                                        </p:attrNameLst>
                                      </p:cBhvr>
                                      <p:tavLst>
                                        <p:tav tm="0">
                                          <p:val>
                                            <p:fltVal val="0.5"/>
                                          </p:val>
                                        </p:tav>
                                        <p:tav tm="100000">
                                          <p:val>
                                            <p:strVal val="#ppt_x"/>
                                          </p:val>
                                        </p:tav>
                                      </p:tavLst>
                                    </p:anim>
                                    <p:anim calcmode="lin" valueType="num">
                                      <p:cBhvr>
                                        <p:cTn id="21" dur="500" fill="hold"/>
                                        <p:tgtEl>
                                          <p:spTgt spid="41"/>
                                        </p:tgtEl>
                                        <p:attrNameLst>
                                          <p:attrName>ppt_y</p:attrName>
                                        </p:attrNameLst>
                                      </p:cBhvr>
                                      <p:tavLst>
                                        <p:tav tm="0">
                                          <p:val>
                                            <p:fltVal val="0.5"/>
                                          </p:val>
                                        </p:tav>
                                        <p:tav tm="100000">
                                          <p:val>
                                            <p:strVal val="#ppt_y"/>
                                          </p:val>
                                        </p:tav>
                                      </p:tavLst>
                                    </p:anim>
                                  </p:childTnLst>
                                </p:cTn>
                              </p:par>
                              <p:par>
                                <p:cTn id="22" presetID="22" presetClass="entr" presetSubtype="1"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40" grpId="0" animBg="1"/>
      <p:bldP spid="41" grpId="0" animBg="1"/>
      <p:bldP spid="17"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07654"/>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71127" y="1930934"/>
            <a:ext cx="950901" cy="1569660"/>
          </a:xfrm>
          <a:prstGeom prst="rect">
            <a:avLst/>
          </a:prstGeom>
          <a:noFill/>
        </p:spPr>
        <p:txBody>
          <a:bodyPr wrap="none" rtlCol="0">
            <a:spAutoFit/>
          </a:bodyPr>
          <a:lstStyle/>
          <a:p>
            <a:r>
              <a:rPr lang="en-US" altLang="zh-CN"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2</a:t>
            </a:r>
            <a:endParaRPr lang="zh-CN" altLang="en-US"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2448271" y="2392599"/>
            <a:ext cx="4283385" cy="646331"/>
          </a:xfrm>
          <a:prstGeom prst="rect">
            <a:avLst/>
          </a:prstGeom>
          <a:noFill/>
        </p:spPr>
        <p:txBody>
          <a:bodyPr wrap="square" rtlCol="0">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Related Work</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6731657" y="1707653"/>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22"/>
          <p:cNvSpPr>
            <a:spLocks noChangeArrowheads="1"/>
          </p:cNvSpPr>
          <p:nvPr/>
        </p:nvSpPr>
        <p:spPr bwMode="auto">
          <a:xfrm>
            <a:off x="5697368" y="185167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4" name="椭圆 65"/>
          <p:cNvSpPr>
            <a:spLocks noChangeArrowheads="1"/>
          </p:cNvSpPr>
          <p:nvPr/>
        </p:nvSpPr>
        <p:spPr bwMode="auto">
          <a:xfrm>
            <a:off x="4401224" y="185206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7" name="椭圆 36"/>
          <p:cNvSpPr>
            <a:spLocks noChangeArrowheads="1"/>
          </p:cNvSpPr>
          <p:nvPr/>
        </p:nvSpPr>
        <p:spPr bwMode="auto">
          <a:xfrm>
            <a:off x="5049296" y="185167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0" name="椭圆 16"/>
          <p:cNvSpPr>
            <a:spLocks noChangeArrowheads="1"/>
          </p:cNvSpPr>
          <p:nvPr/>
        </p:nvSpPr>
        <p:spPr bwMode="auto">
          <a:xfrm>
            <a:off x="3105080" y="185167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51" name="椭圆 16"/>
          <p:cNvSpPr>
            <a:spLocks noChangeArrowheads="1"/>
          </p:cNvSpPr>
          <p:nvPr/>
        </p:nvSpPr>
        <p:spPr bwMode="auto">
          <a:xfrm>
            <a:off x="3753152" y="185167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
                                        </p:tgtEl>
                                        <p:attrNameLst>
                                          <p:attrName>ppt_y</p:attrName>
                                        </p:attrNameLst>
                                      </p:cBhvr>
                                      <p:tavLst>
                                        <p:tav tm="0">
                                          <p:val>
                                            <p:strVal val="#ppt_y"/>
                                          </p:val>
                                        </p:tav>
                                        <p:tav tm="100000">
                                          <p:val>
                                            <p:strVal val="#ppt_y"/>
                                          </p:val>
                                        </p:tav>
                                      </p:tavLst>
                                    </p:anim>
                                    <p:anim calcmode="lin" valueType="num">
                                      <p:cBhvr>
                                        <p:cTn id="1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Related Work</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899160" y="1230593"/>
            <a:ext cx="7383348" cy="3645413"/>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071443" y="1437829"/>
            <a:ext cx="7001114" cy="3046988"/>
          </a:xfrm>
          <a:prstGeom prst="rect">
            <a:avLst/>
          </a:prstGeom>
          <a:noFill/>
        </p:spPr>
        <p:txBody>
          <a:bodyPr wrap="square" lIns="0" tIns="0" rIns="0" bIns="0" rtlCol="0">
            <a:spAutoFit/>
          </a:bodyPr>
          <a:lstStyle/>
          <a:p>
            <a:pPr algn="just"/>
            <a:r>
              <a:rPr lang="en-US" dirty="0">
                <a:latin typeface="微软雅黑" panose="020B0503020204020204" pitchFamily="34" charset="-122"/>
                <a:ea typeface="微软雅黑" panose="020B0503020204020204" pitchFamily="34" charset="-122"/>
              </a:rPr>
              <a:t>(01）Piaget:</a:t>
            </a:r>
            <a:r>
              <a:rPr lang="en-US" dirty="0">
                <a:solidFill>
                  <a:srgbClr val="0070C0"/>
                </a:solidFill>
                <a:latin typeface="微软雅黑" panose="020B0503020204020204" pitchFamily="34" charset="-122"/>
                <a:ea typeface="微软雅黑" panose="020B0503020204020204" pitchFamily="34" charset="-122"/>
              </a:rPr>
              <a:t>“moving laboratory to the classroom”</a:t>
            </a:r>
          </a:p>
          <a:p>
            <a:pPr algn="just"/>
            <a:endParaRPr lang="en-US" dirty="0">
              <a:solidFill>
                <a:srgbClr val="0070C0"/>
              </a:solidFill>
              <a:latin typeface="微软雅黑" panose="020B0503020204020204" pitchFamily="34" charset="-122"/>
              <a:ea typeface="微软雅黑" panose="020B0503020204020204" pitchFamily="34" charset="-122"/>
            </a:endParaRPr>
          </a:p>
          <a:p>
            <a:pPr algn="just"/>
            <a:r>
              <a:rPr lang="en-US" dirty="0">
                <a:latin typeface="微软雅黑" panose="020B0503020204020204" pitchFamily="34" charset="-122"/>
                <a:ea typeface="微软雅黑" panose="020B0503020204020204" pitchFamily="34" charset="-122"/>
              </a:rPr>
              <a:t>(02）The constructivism view :</a:t>
            </a:r>
            <a:r>
              <a:rPr lang="en-US" dirty="0">
                <a:solidFill>
                  <a:srgbClr val="0070C0"/>
                </a:solidFill>
                <a:latin typeface="微软雅黑" panose="020B0503020204020204" pitchFamily="34" charset="-122"/>
                <a:ea typeface="微软雅黑" panose="020B0503020204020204" pitchFamily="34" charset="-122"/>
              </a:rPr>
              <a:t>“learning is certain experience in real situation”</a:t>
            </a:r>
          </a:p>
          <a:p>
            <a:pPr algn="just"/>
            <a:endParaRPr lang="en-US" dirty="0">
              <a:solidFill>
                <a:srgbClr val="0070C0"/>
              </a:solidFill>
              <a:latin typeface="微软雅黑" panose="020B0503020204020204" pitchFamily="34" charset="-122"/>
              <a:ea typeface="微软雅黑" panose="020B0503020204020204" pitchFamily="34" charset="-122"/>
            </a:endParaRPr>
          </a:p>
          <a:p>
            <a:pPr algn="just"/>
            <a:r>
              <a:rPr lang="en-US" dirty="0">
                <a:latin typeface="微软雅黑" panose="020B0503020204020204" pitchFamily="34" charset="-122"/>
                <a:ea typeface="微软雅黑" panose="020B0503020204020204" pitchFamily="34" charset="-122"/>
              </a:rPr>
              <a:t>(03) </a:t>
            </a:r>
            <a:r>
              <a:rPr lang="en-US" dirty="0" err="1">
                <a:latin typeface="微软雅黑" panose="020B0503020204020204" pitchFamily="34" charset="-122"/>
                <a:ea typeface="微软雅黑" panose="020B0503020204020204" pitchFamily="34" charset="-122"/>
              </a:rPr>
              <a:t>Schank</a:t>
            </a:r>
            <a:r>
              <a:rPr lang="en-US" dirty="0">
                <a:latin typeface="微软雅黑" panose="020B0503020204020204" pitchFamily="34" charset="-122"/>
                <a:ea typeface="微软雅黑" panose="020B0503020204020204" pitchFamily="34" charset="-122"/>
              </a:rPr>
              <a:t> and </a:t>
            </a:r>
            <a:r>
              <a:rPr lang="en-US" dirty="0" err="1">
                <a:latin typeface="微软雅黑" panose="020B0503020204020204" pitchFamily="34" charset="-122"/>
                <a:ea typeface="微软雅黑" panose="020B0503020204020204" pitchFamily="34" charset="-122"/>
              </a:rPr>
              <a:t>Kass</a:t>
            </a:r>
            <a:r>
              <a:rPr lang="en-US" dirty="0">
                <a:latin typeface="微软雅黑" panose="020B0503020204020204" pitchFamily="34" charset="-122"/>
                <a:ea typeface="微软雅黑" panose="020B0503020204020204" pitchFamily="34" charset="-122"/>
              </a:rPr>
              <a:t> : Three elements of an effective learning environment</a:t>
            </a:r>
            <a:endParaRPr lang="en-US" dirty="0"/>
          </a:p>
          <a:p>
            <a:pPr marL="742950" lvl="1" indent="-285750" algn="just">
              <a:buFont typeface="Arial" panose="020B0604020202020204" pitchFamily="34" charset="0"/>
              <a:buChar char="•"/>
            </a:pPr>
            <a:r>
              <a:rPr lang="en-US" dirty="0"/>
              <a:t>Present a goal which could stimulate the momentum of learners</a:t>
            </a:r>
          </a:p>
          <a:p>
            <a:pPr marL="742950" lvl="1" indent="-285750" algn="just">
              <a:buFont typeface="Arial" panose="020B0604020202020204" pitchFamily="34" charset="0"/>
              <a:buChar char="•"/>
            </a:pPr>
            <a:r>
              <a:rPr lang="en-US" dirty="0">
                <a:solidFill>
                  <a:srgbClr val="0070C0"/>
                </a:solidFill>
              </a:rPr>
              <a:t>Place students in a real learning environment</a:t>
            </a:r>
            <a:r>
              <a:rPr lang="en-US" dirty="0"/>
              <a:t>	</a:t>
            </a:r>
          </a:p>
          <a:p>
            <a:pPr marL="742950" lvl="1" indent="-285750" algn="just">
              <a:buFont typeface="Arial" panose="020B0604020202020204" pitchFamily="34" charset="0"/>
              <a:buChar char="•"/>
            </a:pPr>
            <a:r>
              <a:rPr lang="en-US" dirty="0"/>
              <a:t>Distribute tasks which require information analysis and design of action plans to learners</a:t>
            </a:r>
            <a:endParaRPr lang="en-US" dirty="0">
              <a:solidFill>
                <a:srgbClr val="0070C0"/>
              </a:solidFill>
              <a:latin typeface="微软雅黑" panose="020B0503020204020204" pitchFamily="34" charset="-122"/>
              <a:ea typeface="微软雅黑" panose="020B0503020204020204" pitchFamily="34" charset="-122"/>
            </a:endParaRPr>
          </a:p>
        </p:txBody>
      </p:sp>
      <p:sp>
        <p:nvSpPr>
          <p:cNvPr id="40" name="矩形 93"/>
          <p:cNvSpPr/>
          <p:nvPr/>
        </p:nvSpPr>
        <p:spPr>
          <a:xfrm>
            <a:off x="861492" y="1203598"/>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93"/>
          <p:cNvSpPr/>
          <p:nvPr/>
        </p:nvSpPr>
        <p:spPr>
          <a:xfrm rot="10800000">
            <a:off x="8032144" y="4614969"/>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1049"/>
                            </p:stCondLst>
                            <p:childTnLst>
                              <p:par>
                                <p:cTn id="13" presetID="53" presetClass="entr" presetSubtype="52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anim calcmode="lin" valueType="num">
                                      <p:cBhvr>
                                        <p:cTn id="18" dur="500" fill="hold"/>
                                        <p:tgtEl>
                                          <p:spTgt spid="40"/>
                                        </p:tgtEl>
                                        <p:attrNameLst>
                                          <p:attrName>ppt_x</p:attrName>
                                        </p:attrNameLst>
                                      </p:cBhvr>
                                      <p:tavLst>
                                        <p:tav tm="0">
                                          <p:val>
                                            <p:fltVal val="0.5"/>
                                          </p:val>
                                        </p:tav>
                                        <p:tav tm="100000">
                                          <p:val>
                                            <p:strVal val="#ppt_x"/>
                                          </p:val>
                                        </p:tav>
                                      </p:tavLst>
                                    </p:anim>
                                    <p:anim calcmode="lin" valueType="num">
                                      <p:cBhvr>
                                        <p:cTn id="19" dur="500" fill="hold"/>
                                        <p:tgtEl>
                                          <p:spTgt spid="40"/>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anim calcmode="lin" valueType="num">
                                      <p:cBhvr>
                                        <p:cTn id="25" dur="500" fill="hold"/>
                                        <p:tgtEl>
                                          <p:spTgt spid="41"/>
                                        </p:tgtEl>
                                        <p:attrNameLst>
                                          <p:attrName>ppt_x</p:attrName>
                                        </p:attrNameLst>
                                      </p:cBhvr>
                                      <p:tavLst>
                                        <p:tav tm="0">
                                          <p:val>
                                            <p:fltVal val="0.5"/>
                                          </p:val>
                                        </p:tav>
                                        <p:tav tm="100000">
                                          <p:val>
                                            <p:strVal val="#ppt_x"/>
                                          </p:val>
                                        </p:tav>
                                      </p:tavLst>
                                    </p:anim>
                                    <p:anim calcmode="lin" valueType="num">
                                      <p:cBhvr>
                                        <p:cTn id="26" dur="500" fill="hold"/>
                                        <p:tgtEl>
                                          <p:spTgt spid="41"/>
                                        </p:tgtEl>
                                        <p:attrNameLst>
                                          <p:attrName>ppt_y</p:attrName>
                                        </p:attrNameLst>
                                      </p:cBhvr>
                                      <p:tavLst>
                                        <p:tav tm="0">
                                          <p:val>
                                            <p:fltVal val="0.5"/>
                                          </p:val>
                                        </p:tav>
                                        <p:tav tm="100000">
                                          <p:val>
                                            <p:strVal val="#ppt_y"/>
                                          </p:val>
                                        </p:tav>
                                      </p:tavLst>
                                    </p:anim>
                                  </p:childTnLst>
                                </p:cTn>
                              </p:par>
                            </p:childTnLst>
                          </p:cTn>
                        </p:par>
                        <p:par>
                          <p:cTn id="27" fill="hold">
                            <p:stCondLst>
                              <p:cond delay="1549"/>
                            </p:stCondLst>
                            <p:childTnLst>
                              <p:par>
                                <p:cTn id="28" presetID="22" presetClass="entr" presetSubtype="1"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39" grpId="0"/>
      <p:bldP spid="40"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5343984" y="2417357"/>
            <a:ext cx="3347170" cy="483288"/>
            <a:chOff x="7125311" y="3386950"/>
            <a:chExt cx="3485499" cy="644384"/>
          </a:xfrm>
        </p:grpSpPr>
        <p:sp>
          <p:nvSpPr>
            <p:cNvPr id="7" name="Shape 533"/>
            <p:cNvSpPr/>
            <p:nvPr/>
          </p:nvSpPr>
          <p:spPr>
            <a:xfrm>
              <a:off x="7465374" y="3386950"/>
              <a:ext cx="3145436"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8" name="Shape 534"/>
            <p:cNvSpPr/>
            <p:nvPr/>
          </p:nvSpPr>
          <p:spPr>
            <a:xfrm>
              <a:off x="7125311" y="3386950"/>
              <a:ext cx="345204"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grpSp>
      <p:grpSp>
        <p:nvGrpSpPr>
          <p:cNvPr id="9" name="Group 10"/>
          <p:cNvGrpSpPr/>
          <p:nvPr/>
        </p:nvGrpSpPr>
        <p:grpSpPr>
          <a:xfrm>
            <a:off x="383410" y="2417357"/>
            <a:ext cx="3387056" cy="483288"/>
            <a:chOff x="1545760" y="3386950"/>
            <a:chExt cx="3493936" cy="644384"/>
          </a:xfrm>
        </p:grpSpPr>
        <p:sp>
          <p:nvSpPr>
            <p:cNvPr id="10" name="Shape 536"/>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11" name="Shape 537"/>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grpSp>
      <p:grpSp>
        <p:nvGrpSpPr>
          <p:cNvPr id="12" name="Group 14"/>
          <p:cNvGrpSpPr/>
          <p:nvPr/>
        </p:nvGrpSpPr>
        <p:grpSpPr>
          <a:xfrm>
            <a:off x="5079491" y="1347614"/>
            <a:ext cx="3596965" cy="645054"/>
            <a:chOff x="6772654" y="2152648"/>
            <a:chExt cx="3840113" cy="860072"/>
          </a:xfrm>
        </p:grpSpPr>
        <p:sp>
          <p:nvSpPr>
            <p:cNvPr id="13" name="Shape 539"/>
            <p:cNvSpPr/>
            <p:nvPr/>
          </p:nvSpPr>
          <p:spPr>
            <a:xfrm>
              <a:off x="7289045" y="2152648"/>
              <a:ext cx="3323722" cy="64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14" name="Shape 540"/>
            <p:cNvSpPr/>
            <p:nvPr/>
          </p:nvSpPr>
          <p:spPr>
            <a:xfrm>
              <a:off x="6772654" y="2152648"/>
              <a:ext cx="516147"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grpSp>
      <p:grpSp>
        <p:nvGrpSpPr>
          <p:cNvPr id="15" name="Group 18"/>
          <p:cNvGrpSpPr/>
          <p:nvPr/>
        </p:nvGrpSpPr>
        <p:grpSpPr>
          <a:xfrm>
            <a:off x="395536" y="1347614"/>
            <a:ext cx="3654145" cy="645054"/>
            <a:chOff x="1545760" y="2152648"/>
            <a:chExt cx="3853814" cy="860072"/>
          </a:xfrm>
        </p:grpSpPr>
        <p:sp>
          <p:nvSpPr>
            <p:cNvPr id="16" name="Shape 542"/>
            <p:cNvSpPr/>
            <p:nvPr/>
          </p:nvSpPr>
          <p:spPr>
            <a:xfrm>
              <a:off x="1545760" y="2152648"/>
              <a:ext cx="3344236" cy="644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17" name="Shape 543"/>
            <p:cNvSpPr/>
            <p:nvPr/>
          </p:nvSpPr>
          <p:spPr>
            <a:xfrm>
              <a:off x="4883415" y="2152648"/>
              <a:ext cx="516159" cy="8600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grpSp>
      <p:grpSp>
        <p:nvGrpSpPr>
          <p:cNvPr id="18" name="Group 21"/>
          <p:cNvGrpSpPr/>
          <p:nvPr/>
        </p:nvGrpSpPr>
        <p:grpSpPr>
          <a:xfrm>
            <a:off x="5070045" y="3367676"/>
            <a:ext cx="3683696" cy="645054"/>
            <a:chOff x="6760059" y="4457519"/>
            <a:chExt cx="3869841" cy="860072"/>
          </a:xfrm>
        </p:grpSpPr>
        <p:sp>
          <p:nvSpPr>
            <p:cNvPr id="19" name="Shape 545"/>
            <p:cNvSpPr/>
            <p:nvPr/>
          </p:nvSpPr>
          <p:spPr>
            <a:xfrm>
              <a:off x="7276450" y="4671632"/>
              <a:ext cx="3353450" cy="6443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20" name="Shape 546"/>
            <p:cNvSpPr/>
            <p:nvPr/>
          </p:nvSpPr>
          <p:spPr>
            <a:xfrm>
              <a:off x="6760059" y="4457519"/>
              <a:ext cx="516158"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grpSp>
      <p:grpSp>
        <p:nvGrpSpPr>
          <p:cNvPr id="21" name="Group 24"/>
          <p:cNvGrpSpPr/>
          <p:nvPr/>
        </p:nvGrpSpPr>
        <p:grpSpPr>
          <a:xfrm>
            <a:off x="390259" y="3367676"/>
            <a:ext cx="3659417" cy="645054"/>
            <a:chOff x="1545760" y="4457519"/>
            <a:chExt cx="3853808" cy="860072"/>
          </a:xfrm>
        </p:grpSpPr>
        <p:sp>
          <p:nvSpPr>
            <p:cNvPr id="22" name="Shape 548"/>
            <p:cNvSpPr/>
            <p:nvPr/>
          </p:nvSpPr>
          <p:spPr>
            <a:xfrm>
              <a:off x="1545760" y="4671632"/>
              <a:ext cx="3336278" cy="644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23" name="Shape 549"/>
            <p:cNvSpPr/>
            <p:nvPr/>
          </p:nvSpPr>
          <p:spPr>
            <a:xfrm>
              <a:off x="4883415" y="4457519"/>
              <a:ext cx="516153" cy="860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grpSp>
      <p:sp>
        <p:nvSpPr>
          <p:cNvPr id="24" name="Shape 558"/>
          <p:cNvSpPr/>
          <p:nvPr/>
        </p:nvSpPr>
        <p:spPr>
          <a:xfrm>
            <a:off x="392716" y="1529979"/>
            <a:ext cx="187008"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25" name="Shape 562"/>
          <p:cNvSpPr/>
          <p:nvPr/>
        </p:nvSpPr>
        <p:spPr>
          <a:xfrm>
            <a:off x="390259" y="2588919"/>
            <a:ext cx="191193"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26" name="Shape 566"/>
          <p:cNvSpPr/>
          <p:nvPr/>
        </p:nvSpPr>
        <p:spPr>
          <a:xfrm>
            <a:off x="387898" y="3679261"/>
            <a:ext cx="187278"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27" name="Shape 568"/>
          <p:cNvSpPr/>
          <p:nvPr/>
        </p:nvSpPr>
        <p:spPr>
          <a:xfrm>
            <a:off x="8524824" y="1529979"/>
            <a:ext cx="147920" cy="112227"/>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28" name="Shape 572"/>
          <p:cNvSpPr/>
          <p:nvPr/>
        </p:nvSpPr>
        <p:spPr>
          <a:xfrm>
            <a:off x="8543234" y="2554606"/>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29" name="Shape 576"/>
          <p:cNvSpPr/>
          <p:nvPr/>
        </p:nvSpPr>
        <p:spPr>
          <a:xfrm>
            <a:off x="8598784" y="3650247"/>
            <a:ext cx="147920" cy="140162"/>
          </a:xfrm>
          <a:prstGeom prst="rect">
            <a:avLst/>
          </a:prstGeom>
          <a:solidFill>
            <a:schemeClr val="accent1"/>
          </a:solidFill>
          <a:ln w="12700" cap="flat">
            <a:noFill/>
            <a:miter lim="400000"/>
          </a:ln>
          <a:effectLst/>
        </p:spPr>
        <p:txBody>
          <a:bodyPr wrap="square" lIns="38100" tIns="38100" rIns="38100" bIns="38100" numCol="1" anchor="ctr">
            <a:noAutofit/>
          </a:bodyP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31" name="Title 1"/>
          <p:cNvSpPr txBox="1"/>
          <p:nvPr/>
        </p:nvSpPr>
        <p:spPr>
          <a:xfrm>
            <a:off x="857879" y="200199"/>
            <a:ext cx="421216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solidFill>
                  <a:schemeClr val="tx1">
                    <a:lumMod val="75000"/>
                    <a:lumOff val="25000"/>
                  </a:schemeClr>
                </a:solidFill>
                <a:latin typeface="微软雅黑" panose="020B0503020204020204" pitchFamily="34" charset="-122"/>
                <a:ea typeface="微软雅黑" panose="020B0503020204020204" pitchFamily="34" charset="-122"/>
              </a:rPr>
              <a:t>Educational Applications types</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 Placeholder 12"/>
          <p:cNvSpPr txBox="1"/>
          <p:nvPr/>
        </p:nvSpPr>
        <p:spPr>
          <a:xfrm>
            <a:off x="637584" y="1429839"/>
            <a:ext cx="3437196" cy="287177"/>
          </a:xfrm>
          <a:prstGeom prst="rect">
            <a:avLst/>
          </a:prstGeom>
        </p:spPr>
        <p:txBody>
          <a:bodyPr lIns="0" rIns="0">
            <a:no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1" dirty="0">
                <a:solidFill>
                  <a:schemeClr val="tx1">
                    <a:lumMod val="75000"/>
                    <a:lumOff val="25000"/>
                  </a:schemeClr>
                </a:solidFill>
                <a:latin typeface="微软雅黑" panose="020B0503020204020204" pitchFamily="34" charset="-122"/>
                <a:ea typeface="微软雅黑" panose="020B0503020204020204" pitchFamily="34" charset="-122"/>
              </a:rPr>
              <a:t>3D Virtual Learning Environment</a:t>
            </a:r>
          </a:p>
        </p:txBody>
      </p:sp>
      <p:sp>
        <p:nvSpPr>
          <p:cNvPr id="34" name="Text Placeholder 12"/>
          <p:cNvSpPr txBox="1"/>
          <p:nvPr/>
        </p:nvSpPr>
        <p:spPr>
          <a:xfrm>
            <a:off x="653892" y="2518905"/>
            <a:ext cx="2532336" cy="287177"/>
          </a:xfrm>
          <a:prstGeom prst="rect">
            <a:avLst/>
          </a:prstGeom>
        </p:spPr>
        <p:txBody>
          <a:bodyPr lIns="0" rIns="0">
            <a:no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1" dirty="0">
                <a:solidFill>
                  <a:schemeClr val="tx1">
                    <a:lumMod val="75000"/>
                    <a:lumOff val="25000"/>
                  </a:schemeClr>
                </a:solidFill>
                <a:latin typeface="微软雅黑" panose="020B0503020204020204" pitchFamily="34" charset="-122"/>
                <a:ea typeface="微软雅黑" panose="020B0503020204020204" pitchFamily="34" charset="-122"/>
              </a:rPr>
              <a:t>AR Books</a:t>
            </a:r>
          </a:p>
          <a:p>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 Placeholder 12"/>
          <p:cNvSpPr txBox="1"/>
          <p:nvPr/>
        </p:nvSpPr>
        <p:spPr>
          <a:xfrm>
            <a:off x="679820" y="3626311"/>
            <a:ext cx="2480480" cy="287177"/>
          </a:xfrm>
          <a:prstGeom prst="rect">
            <a:avLst/>
          </a:prstGeom>
        </p:spPr>
        <p:txBody>
          <a:bodyPr lIns="0" rIns="0">
            <a:no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1" dirty="0">
                <a:solidFill>
                  <a:schemeClr val="tx1">
                    <a:lumMod val="75000"/>
                    <a:lumOff val="25000"/>
                  </a:schemeClr>
                </a:solidFill>
                <a:latin typeface="微软雅黑" panose="020B0503020204020204" pitchFamily="34" charset="-122"/>
                <a:ea typeface="微软雅黑" panose="020B0503020204020204" pitchFamily="34" charset="-122"/>
              </a:rPr>
              <a:t>Science Teaching</a:t>
            </a:r>
          </a:p>
        </p:txBody>
      </p:sp>
      <p:sp>
        <p:nvSpPr>
          <p:cNvPr id="36" name="Text Placeholder 12"/>
          <p:cNvSpPr txBox="1"/>
          <p:nvPr/>
        </p:nvSpPr>
        <p:spPr>
          <a:xfrm>
            <a:off x="5896398" y="1429839"/>
            <a:ext cx="2446843" cy="287177"/>
          </a:xfrm>
          <a:prstGeom prst="rect">
            <a:avLst/>
          </a:prstGeom>
        </p:spPr>
        <p:txBody>
          <a:bodyPr lIns="0" rIns="0">
            <a:no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1" dirty="0">
                <a:solidFill>
                  <a:schemeClr val="tx1">
                    <a:lumMod val="75000"/>
                    <a:lumOff val="25000"/>
                  </a:schemeClr>
                </a:solidFill>
                <a:latin typeface="微软雅黑" panose="020B0503020204020204" pitchFamily="34" charset="-122"/>
                <a:ea typeface="微软雅黑" panose="020B0503020204020204" pitchFamily="34" charset="-122"/>
              </a:rPr>
              <a:t>Language Teaching</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 Placeholder 12"/>
          <p:cNvSpPr txBox="1"/>
          <p:nvPr/>
        </p:nvSpPr>
        <p:spPr>
          <a:xfrm>
            <a:off x="5855074" y="2492167"/>
            <a:ext cx="2508573" cy="287177"/>
          </a:xfrm>
          <a:prstGeom prst="rect">
            <a:avLst/>
          </a:prstGeom>
        </p:spPr>
        <p:txBody>
          <a:bodyPr lIns="0" rIns="0">
            <a:no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1" dirty="0">
                <a:solidFill>
                  <a:schemeClr val="tx1">
                    <a:lumMod val="75000"/>
                    <a:lumOff val="25000"/>
                  </a:schemeClr>
                </a:solidFill>
                <a:latin typeface="微软雅黑" panose="020B0503020204020204" pitchFamily="34" charset="-122"/>
                <a:ea typeface="微软雅黑" panose="020B0503020204020204" pitchFamily="34" charset="-122"/>
              </a:rPr>
              <a:t>Practical Training</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Text Placeholder 12"/>
          <p:cNvSpPr txBox="1"/>
          <p:nvPr/>
        </p:nvSpPr>
        <p:spPr>
          <a:xfrm>
            <a:off x="5608726" y="3605753"/>
            <a:ext cx="2887934" cy="287177"/>
          </a:xfrm>
          <a:prstGeom prst="rect">
            <a:avLst/>
          </a:prstGeom>
        </p:spPr>
        <p:txBody>
          <a:bodyPr lIns="0" rIns="0">
            <a:no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1" dirty="0">
                <a:solidFill>
                  <a:schemeClr val="tx1">
                    <a:lumMod val="75000"/>
                    <a:lumOff val="25000"/>
                  </a:schemeClr>
                </a:solidFill>
                <a:latin typeface="微软雅黑" panose="020B0503020204020204" pitchFamily="34" charset="-122"/>
                <a:ea typeface="微软雅黑" panose="020B0503020204020204" pitchFamily="34" charset="-122"/>
              </a:rPr>
              <a:t>Location Based AR Learning</a:t>
            </a:r>
          </a:p>
        </p:txBody>
      </p:sp>
      <p:sp>
        <p:nvSpPr>
          <p:cNvPr id="39" name="Text Placeholder 12"/>
          <p:cNvSpPr txBox="1"/>
          <p:nvPr/>
        </p:nvSpPr>
        <p:spPr>
          <a:xfrm>
            <a:off x="579724" y="1932675"/>
            <a:ext cx="2973305" cy="313880"/>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200" dirty="0" err="1">
                <a:latin typeface="微软雅黑" panose="020B0503020204020204" pitchFamily="34" charset="-122"/>
                <a:ea typeface="微软雅黑" panose="020B0503020204020204" pitchFamily="34" charset="-122"/>
              </a:rPr>
              <a:t>Sloodle</a:t>
            </a:r>
            <a:r>
              <a:rPr lang="en-US" sz="1200" dirty="0">
                <a:latin typeface="微软雅黑" panose="020B0503020204020204" pitchFamily="34" charset="-122"/>
                <a:ea typeface="微软雅黑" panose="020B0503020204020204" pitchFamily="34" charset="-122"/>
              </a:rPr>
              <a:t> (Second Life Object-Oriented Distributed Learning Environment)</a:t>
            </a:r>
          </a:p>
        </p:txBody>
      </p:sp>
      <p:sp>
        <p:nvSpPr>
          <p:cNvPr id="40" name="Text Placeholder 12"/>
          <p:cNvSpPr txBox="1"/>
          <p:nvPr/>
        </p:nvSpPr>
        <p:spPr>
          <a:xfrm>
            <a:off x="575176" y="3049266"/>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200" dirty="0">
                <a:latin typeface="微软雅黑" panose="020B0503020204020204" pitchFamily="34" charset="-122"/>
                <a:ea typeface="微软雅黑" panose="020B0503020204020204" pitchFamily="34" charset="-122"/>
              </a:rPr>
              <a:t>The</a:t>
            </a:r>
            <a:r>
              <a:rPr lang="en-US" sz="1200" i="1" dirty="0">
                <a:latin typeface="微软雅黑" panose="020B0503020204020204" pitchFamily="34" charset="-122"/>
                <a:ea typeface="微软雅黑" panose="020B0503020204020204" pitchFamily="34" charset="-122"/>
              </a:rPr>
              <a:t> Magic Book</a:t>
            </a:r>
            <a:r>
              <a:rPr lang="en-US" sz="1200" dirty="0">
                <a:latin typeface="微软雅黑" panose="020B0503020204020204" pitchFamily="34" charset="-122"/>
                <a:ea typeface="微软雅黑" panose="020B0503020204020204" pitchFamily="34" charset="-122"/>
              </a:rPr>
              <a:t> </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 Placeholder 12"/>
          <p:cNvSpPr txBox="1"/>
          <p:nvPr/>
        </p:nvSpPr>
        <p:spPr>
          <a:xfrm>
            <a:off x="575177" y="4176003"/>
            <a:ext cx="2700680" cy="12080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200" dirty="0">
                <a:latin typeface="微软雅黑" panose="020B0503020204020204" pitchFamily="34" charset="-122"/>
                <a:ea typeface="微软雅黑" panose="020B0503020204020204" pitchFamily="34" charset="-122"/>
              </a:rPr>
              <a:t>physics learning</a:t>
            </a:r>
            <a:endParaRPr lang="en-US" altLang="zh-CN" sz="1200" dirty="0">
              <a:latin typeface="微软雅黑" panose="020B0503020204020204" pitchFamily="34" charset="-122"/>
              <a:ea typeface="微软雅黑" panose="020B0503020204020204" pitchFamily="34" charset="-122"/>
            </a:endParaRPr>
          </a:p>
        </p:txBody>
      </p:sp>
      <p:sp>
        <p:nvSpPr>
          <p:cNvPr id="42" name="Text Placeholder 12"/>
          <p:cNvSpPr txBox="1"/>
          <p:nvPr/>
        </p:nvSpPr>
        <p:spPr>
          <a:xfrm>
            <a:off x="6242053" y="2012518"/>
            <a:ext cx="2101188"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200" dirty="0">
                <a:latin typeface="微软雅黑" panose="020B0503020204020204" pitchFamily="34" charset="-122"/>
                <a:ea typeface="微软雅黑" panose="020B0503020204020204" pitchFamily="34" charset="-122"/>
              </a:rPr>
              <a:t>AR school” English</a:t>
            </a:r>
            <a:endParaRPr lang="en-US" altLang="zh-CN" sz="1200" dirty="0">
              <a:latin typeface="微软雅黑" panose="020B0503020204020204" pitchFamily="34" charset="-122"/>
              <a:ea typeface="微软雅黑" panose="020B0503020204020204" pitchFamily="34" charset="-122"/>
            </a:endParaRPr>
          </a:p>
        </p:txBody>
      </p:sp>
      <p:sp>
        <p:nvSpPr>
          <p:cNvPr id="43" name="Text Placeholder 12"/>
          <p:cNvSpPr txBox="1"/>
          <p:nvPr/>
        </p:nvSpPr>
        <p:spPr>
          <a:xfrm>
            <a:off x="6027308" y="3084172"/>
            <a:ext cx="2598180" cy="148587"/>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200" dirty="0">
                <a:latin typeface="微软雅黑" panose="020B0503020204020204" pitchFamily="34" charset="-122"/>
                <a:ea typeface="微软雅黑" panose="020B0503020204020204" pitchFamily="34" charset="-122"/>
              </a:rPr>
              <a:t>Virtual Construction Site Program </a:t>
            </a:r>
          </a:p>
        </p:txBody>
      </p:sp>
      <p:sp>
        <p:nvSpPr>
          <p:cNvPr id="44" name="Text Placeholder 12"/>
          <p:cNvSpPr txBox="1"/>
          <p:nvPr/>
        </p:nvSpPr>
        <p:spPr>
          <a:xfrm>
            <a:off x="6389503" y="4236407"/>
            <a:ext cx="2135321" cy="120809"/>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200" dirty="0">
                <a:latin typeface="微软雅黑" panose="020B0503020204020204" pitchFamily="34" charset="-122"/>
                <a:ea typeface="微软雅黑" panose="020B0503020204020204" pitchFamily="34" charset="-122"/>
              </a:rPr>
              <a:t>Tourist attractions</a:t>
            </a:r>
          </a:p>
        </p:txBody>
      </p:sp>
      <p:grpSp>
        <p:nvGrpSpPr>
          <p:cNvPr id="52" name="组合 51"/>
          <p:cNvGrpSpPr/>
          <p:nvPr/>
        </p:nvGrpSpPr>
        <p:grpSpPr>
          <a:xfrm>
            <a:off x="3710258" y="1802417"/>
            <a:ext cx="1713168" cy="1713167"/>
            <a:chOff x="3566899" y="1605909"/>
            <a:chExt cx="1997947" cy="1997946"/>
          </a:xfrm>
        </p:grpSpPr>
        <p:sp>
          <p:nvSpPr>
            <p:cNvPr id="30" name="Shape 551"/>
            <p:cNvSpPr/>
            <p:nvPr/>
          </p:nvSpPr>
          <p:spPr>
            <a:xfrm>
              <a:off x="3566899" y="1605909"/>
              <a:ext cx="1997947" cy="19979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algn="l">
                <a:spcBef>
                  <a:spcPts val="3375"/>
                </a:spcBef>
                <a:defRPr sz="2500">
                  <a:latin typeface="Aller Light"/>
                  <a:ea typeface="Aller Light"/>
                  <a:cs typeface="Aller Light"/>
                  <a:sym typeface="Aller Light"/>
                </a:defRPr>
              </a:pPr>
              <a:endParaRPr sz="2800">
                <a:latin typeface="微软雅黑" panose="020B0503020204020204" pitchFamily="34" charset="-122"/>
                <a:ea typeface="微软雅黑" panose="020B0503020204020204" pitchFamily="34" charset="-122"/>
              </a:endParaRPr>
            </a:p>
          </p:txBody>
        </p:sp>
        <p:sp>
          <p:nvSpPr>
            <p:cNvPr id="45" name="椭圆 44"/>
            <p:cNvSpPr/>
            <p:nvPr/>
          </p:nvSpPr>
          <p:spPr>
            <a:xfrm>
              <a:off x="3699991" y="1747171"/>
              <a:ext cx="1728790" cy="17287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accent1"/>
                  </a:solidFill>
                  <a:latin typeface="微软雅黑" panose="020B0503020204020204" pitchFamily="34" charset="-122"/>
                  <a:ea typeface="微软雅黑" panose="020B0503020204020204" pitchFamily="34" charset="-122"/>
                </a:rPr>
                <a:t>VR/</a:t>
              </a:r>
            </a:p>
            <a:p>
              <a:pPr algn="ctr"/>
              <a:r>
                <a:rPr lang="en-US" altLang="zh-CN" sz="2400" b="1" dirty="0">
                  <a:solidFill>
                    <a:schemeClr val="accent1"/>
                  </a:solidFill>
                  <a:latin typeface="微软雅黑" panose="020B0503020204020204" pitchFamily="34" charset="-122"/>
                  <a:ea typeface="微软雅黑" panose="020B0503020204020204" pitchFamily="34" charset="-122"/>
                </a:rPr>
                <a:t>AR</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53" presetClass="entr" presetSubtype="16"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 calcmode="lin" valueType="num">
                                      <p:cBhvr>
                                        <p:cTn id="10" dur="500" fill="hold"/>
                                        <p:tgtEl>
                                          <p:spTgt spid="52"/>
                                        </p:tgtEl>
                                        <p:attrNameLst>
                                          <p:attrName>ppt_w</p:attrName>
                                        </p:attrNameLst>
                                      </p:cBhvr>
                                      <p:tavLst>
                                        <p:tav tm="0">
                                          <p:val>
                                            <p:fltVal val="0"/>
                                          </p:val>
                                        </p:tav>
                                        <p:tav tm="100000">
                                          <p:val>
                                            <p:strVal val="#ppt_w"/>
                                          </p:val>
                                        </p:tav>
                                      </p:tavLst>
                                    </p:anim>
                                    <p:anim calcmode="lin" valueType="num">
                                      <p:cBhvr>
                                        <p:cTn id="11" dur="500" fill="hold"/>
                                        <p:tgtEl>
                                          <p:spTgt spid="52"/>
                                        </p:tgtEl>
                                        <p:attrNameLst>
                                          <p:attrName>ppt_h</p:attrName>
                                        </p:attrNameLst>
                                      </p:cBhvr>
                                      <p:tavLst>
                                        <p:tav tm="0">
                                          <p:val>
                                            <p:fltVal val="0"/>
                                          </p:val>
                                        </p:tav>
                                        <p:tav tm="100000">
                                          <p:val>
                                            <p:strVal val="#ppt_h"/>
                                          </p:val>
                                        </p:tav>
                                      </p:tavLst>
                                    </p:anim>
                                    <p:animEffect transition="in" filter="fade">
                                      <p:cBhvr>
                                        <p:cTn id="12" dur="500"/>
                                        <p:tgtEl>
                                          <p:spTgt spid="52"/>
                                        </p:tgtEl>
                                      </p:cBhvr>
                                    </p:animEffect>
                                  </p:childTnLst>
                                </p:cTn>
                              </p:par>
                              <p:par>
                                <p:cTn id="13" presetID="22" presetClass="entr" presetSubtype="2"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fade">
                                      <p:cBhvr>
                                        <p:cTn id="18" dur="500"/>
                                        <p:tgtEl>
                                          <p:spTgt spid="32">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xEl>
                                              <p:pRg st="0" end="0"/>
                                            </p:txEl>
                                          </p:spTgt>
                                        </p:tgtEl>
                                        <p:attrNameLst>
                                          <p:attrName>style.visibility</p:attrName>
                                        </p:attrNameLst>
                                      </p:cBhvr>
                                      <p:to>
                                        <p:strVal val="visible"/>
                                      </p:to>
                                    </p:set>
                                    <p:animEffect transition="in" filter="fade">
                                      <p:cBhvr>
                                        <p:cTn id="24" dur="500"/>
                                        <p:tgtEl>
                                          <p:spTgt spid="39">
                                            <p:txEl>
                                              <p:pRg st="0" end="0"/>
                                            </p:txEl>
                                          </p:spTgt>
                                        </p:tgtEl>
                                      </p:cBhvr>
                                    </p:animEffect>
                                  </p:childTnLst>
                                </p:cTn>
                              </p:par>
                              <p:par>
                                <p:cTn id="25" presetID="22" presetClass="entr" presetSubtype="2"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xEl>
                                              <p:pRg st="0" end="0"/>
                                            </p:txEl>
                                          </p:spTgt>
                                        </p:tgtEl>
                                        <p:attrNameLst>
                                          <p:attrName>style.visibility</p:attrName>
                                        </p:attrNameLst>
                                      </p:cBhvr>
                                      <p:to>
                                        <p:strVal val="visible"/>
                                      </p:to>
                                    </p:set>
                                    <p:animEffect transition="in" filter="fade">
                                      <p:cBhvr>
                                        <p:cTn id="30" dur="500"/>
                                        <p:tgtEl>
                                          <p:spTgt spid="34">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xEl>
                                              <p:pRg st="0" end="0"/>
                                            </p:txEl>
                                          </p:spTgt>
                                        </p:tgtEl>
                                        <p:attrNameLst>
                                          <p:attrName>style.visibility</p:attrName>
                                        </p:attrNameLst>
                                      </p:cBhvr>
                                      <p:to>
                                        <p:strVal val="visible"/>
                                      </p:to>
                                    </p:set>
                                    <p:animEffect transition="in" filter="fade">
                                      <p:cBhvr>
                                        <p:cTn id="36" dur="500"/>
                                        <p:tgtEl>
                                          <p:spTgt spid="40">
                                            <p:txEl>
                                              <p:pRg st="0" end="0"/>
                                            </p:txEl>
                                          </p:spTgt>
                                        </p:tgtEl>
                                      </p:cBhvr>
                                    </p:animEffect>
                                  </p:childTnLst>
                                </p:cTn>
                              </p:par>
                              <p:par>
                                <p:cTn id="37" presetID="22" presetClass="entr" presetSubtype="2"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xEl>
                                              <p:pRg st="0" end="0"/>
                                            </p:txEl>
                                          </p:spTgt>
                                        </p:tgtEl>
                                        <p:attrNameLst>
                                          <p:attrName>style.visibility</p:attrName>
                                        </p:attrNameLst>
                                      </p:cBhvr>
                                      <p:to>
                                        <p:strVal val="visible"/>
                                      </p:to>
                                    </p:set>
                                    <p:animEffect transition="in" filter="fade">
                                      <p:cBhvr>
                                        <p:cTn id="42" dur="500"/>
                                        <p:tgtEl>
                                          <p:spTgt spid="35">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xEl>
                                              <p:pRg st="0" end="0"/>
                                            </p:txEl>
                                          </p:spTgt>
                                        </p:tgtEl>
                                        <p:attrNameLst>
                                          <p:attrName>style.visibility</p:attrName>
                                        </p:attrNameLst>
                                      </p:cBhvr>
                                      <p:to>
                                        <p:strVal val="visible"/>
                                      </p:to>
                                    </p:set>
                                    <p:animEffect transition="in" filter="fade">
                                      <p:cBhvr>
                                        <p:cTn id="48" dur="500"/>
                                        <p:tgtEl>
                                          <p:spTgt spid="41">
                                            <p:txEl>
                                              <p:pRg st="0" end="0"/>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xEl>
                                              <p:pRg st="0" end="0"/>
                                            </p:txEl>
                                          </p:spTgt>
                                        </p:tgtEl>
                                        <p:attrNameLst>
                                          <p:attrName>style.visibility</p:attrName>
                                        </p:attrNameLst>
                                      </p:cBhvr>
                                      <p:to>
                                        <p:strVal val="visible"/>
                                      </p:to>
                                    </p:set>
                                    <p:animEffect transition="in" filter="fade">
                                      <p:cBhvr>
                                        <p:cTn id="54" dur="500"/>
                                        <p:tgtEl>
                                          <p:spTgt spid="36">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2">
                                            <p:txEl>
                                              <p:pRg st="0" end="0"/>
                                            </p:txEl>
                                          </p:spTgt>
                                        </p:tgtEl>
                                        <p:attrNameLst>
                                          <p:attrName>style.visibility</p:attrName>
                                        </p:attrNameLst>
                                      </p:cBhvr>
                                      <p:to>
                                        <p:strVal val="visible"/>
                                      </p:to>
                                    </p:set>
                                    <p:animEffect transition="in" filter="fade">
                                      <p:cBhvr>
                                        <p:cTn id="60" dur="500"/>
                                        <p:tgtEl>
                                          <p:spTgt spid="42">
                                            <p:txEl>
                                              <p:pRg st="0" end="0"/>
                                            </p:txEl>
                                          </p:spTgt>
                                        </p:tgtEl>
                                      </p:cBhvr>
                                    </p:animEffect>
                                  </p:childTnLst>
                                </p:cTn>
                              </p:par>
                              <p:par>
                                <p:cTn id="61" presetID="22" presetClass="entr" presetSubtype="8"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left)">
                                      <p:cBhvr>
                                        <p:cTn id="63" dur="500"/>
                                        <p:tgtEl>
                                          <p:spTgt spid="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xEl>
                                              <p:pRg st="0" end="0"/>
                                            </p:txEl>
                                          </p:spTgt>
                                        </p:tgtEl>
                                        <p:attrNameLst>
                                          <p:attrName>style.visibility</p:attrName>
                                        </p:attrNameLst>
                                      </p:cBhvr>
                                      <p:to>
                                        <p:strVal val="visible"/>
                                      </p:to>
                                    </p:set>
                                    <p:animEffect transition="in" filter="fade">
                                      <p:cBhvr>
                                        <p:cTn id="66" dur="500"/>
                                        <p:tgtEl>
                                          <p:spTgt spid="37">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xEl>
                                              <p:pRg st="0" end="0"/>
                                            </p:txEl>
                                          </p:spTgt>
                                        </p:tgtEl>
                                        <p:attrNameLst>
                                          <p:attrName>style.visibility</p:attrName>
                                        </p:attrNameLst>
                                      </p:cBhvr>
                                      <p:to>
                                        <p:strVal val="visible"/>
                                      </p:to>
                                    </p:set>
                                    <p:animEffect transition="in" filter="fade">
                                      <p:cBhvr>
                                        <p:cTn id="72" dur="500"/>
                                        <p:tgtEl>
                                          <p:spTgt spid="43">
                                            <p:txEl>
                                              <p:pRg st="0" end="0"/>
                                            </p:txEl>
                                          </p:spTgt>
                                        </p:tgtEl>
                                      </p:cBhvr>
                                    </p:animEffect>
                                  </p:childTnLst>
                                </p:cTn>
                              </p:par>
                              <p:par>
                                <p:cTn id="73" presetID="22" presetClass="entr" presetSubtype="8"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xEl>
                                              <p:pRg st="0" end="0"/>
                                            </p:txEl>
                                          </p:spTgt>
                                        </p:tgtEl>
                                        <p:attrNameLst>
                                          <p:attrName>style.visibility</p:attrName>
                                        </p:attrNameLst>
                                      </p:cBhvr>
                                      <p:to>
                                        <p:strVal val="visible"/>
                                      </p:to>
                                    </p:set>
                                    <p:animEffect transition="in" filter="fade">
                                      <p:cBhvr>
                                        <p:cTn id="78" dur="500"/>
                                        <p:tgtEl>
                                          <p:spTgt spid="38">
                                            <p:txEl>
                                              <p:pRg st="0" end="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4">
                                            <p:txEl>
                                              <p:pRg st="0" end="0"/>
                                            </p:txEl>
                                          </p:spTgt>
                                        </p:tgtEl>
                                        <p:attrNameLst>
                                          <p:attrName>style.visibility</p:attrName>
                                        </p:attrNameLst>
                                      </p:cBhvr>
                                      <p:to>
                                        <p:strVal val="visible"/>
                                      </p:to>
                                    </p:set>
                                    <p:animEffect transition="in" filter="fade">
                                      <p:cBhvr>
                                        <p:cTn id="84"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1" grpId="0"/>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
</file>

<file path=ppt/theme/theme1.xml><?xml version="1.0" encoding="utf-8"?>
<a:theme xmlns:a="http://schemas.openxmlformats.org/drawingml/2006/main" name="第一PPT，www.1ppt.com">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2877</TotalTime>
  <Words>2530</Words>
  <Application>Microsoft Office PowerPoint</Application>
  <PresentationFormat>全屏显示(16:9)</PresentationFormat>
  <Paragraphs>301</Paragraphs>
  <Slides>32</Slides>
  <Notes>32</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Aller Light</vt:lpstr>
      <vt:lpstr>DengXian</vt:lpstr>
      <vt:lpstr>Microsoft YaHei</vt:lpstr>
      <vt:lpstr>Open Sans Light</vt:lpstr>
      <vt:lpstr>SimSun</vt:lpstr>
      <vt:lpstr>맑은 고딕</vt:lpstr>
      <vt:lpstr>맑은 고딕</vt:lpstr>
      <vt:lpstr>微软雅黑 Light</vt:lpstr>
      <vt:lpstr>Arial</vt:lpstr>
      <vt:lpstr>Calibri</vt:lpstr>
      <vt:lpstr>Impact</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cp:keywords>第一PPT模板网-WWW.1PPT.COM</cp:keywords>
  <cp:lastModifiedBy>duan xiaoyun</cp:lastModifiedBy>
  <cp:revision>620</cp:revision>
  <cp:lastPrinted>2018-06-17T14:23:48Z</cp:lastPrinted>
  <dcterms:created xsi:type="dcterms:W3CDTF">2015-12-11T17:46:00Z</dcterms:created>
  <dcterms:modified xsi:type="dcterms:W3CDTF">2018-06-17T14:28:13Z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(3)xGqrboWN0GKunqIbdIk0a8N1aQm+Nu3hz990rwBprtNxdNFc9OazevQYAbx7GTFRt9l4WupF
fouvJrHOjLC+DndcjlLlmBxjR37y7bxWq4tYQmdIeknR0ufgYBIKYXo1xv4k9pYYBU0zRl46
pE24i/VvMH9pIZ3KySQleOS4/GMkq7/uLjCIrXy65s7NBHOAbi1MqAU6bTbGFYI3PrtLDBBU
s2AMHFWJ3ODgyh+HUx</vt:lpwstr>
  </property>
  <property fmtid="{D5CDD505-2E9C-101B-9397-08002B2CF9AE}" pid="3" name="_2015_ms_pID_7253431">
    <vt:lpwstr>hxKZVYi/Yk6ioerSLqBib18IPSuIg/G9a1o5QotAOrbstPYfuzrWmW
IkslozC45K7CsIGHghv+CWPy4GJZTWKVpetbf/L9do9lUpi/Heh/ipWIyDjL5EPw2ZEGElE4
zrx9kwjSqIQ4x6EwJ1cGqx7YzBhb6hgJOubJ0YhyHEz5Z5CXsnuP1DpNrIX+jZtgQWkInYeu
zido2si/qbA5HBiAYAjEH+oJTIypcg90dcyN</vt:lpwstr>
  </property>
  <property fmtid="{D5CDD505-2E9C-101B-9397-08002B2CF9AE}" pid="4" name="_2015_ms_pID_7253432">
    <vt:lpwstr>2g==</vt:lpwstr>
  </property>
  <property fmtid="{D5CDD505-2E9C-101B-9397-08002B2CF9AE}" pid="5" name="KSOProductBuildVer">
    <vt:lpwstr>2052-10.1.0.7346</vt:lpwstr>
  </property>
</Properties>
</file>